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256" r:id="rId2"/>
    <p:sldId id="361" r:id="rId3"/>
    <p:sldId id="372" r:id="rId4"/>
    <p:sldId id="384" r:id="rId5"/>
    <p:sldId id="385" r:id="rId6"/>
    <p:sldId id="371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4" r:id="rId35"/>
    <p:sldId id="415" r:id="rId36"/>
    <p:sldId id="416" r:id="rId37"/>
    <p:sldId id="417" r:id="rId38"/>
    <p:sldId id="418" r:id="rId39"/>
    <p:sldId id="419" r:id="rId40"/>
    <p:sldId id="420" r:id="rId41"/>
    <p:sldId id="421" r:id="rId42"/>
    <p:sldId id="422" r:id="rId43"/>
    <p:sldId id="429" r:id="rId44"/>
    <p:sldId id="423" r:id="rId45"/>
    <p:sldId id="424" r:id="rId46"/>
    <p:sldId id="425" r:id="rId47"/>
    <p:sldId id="426" r:id="rId48"/>
    <p:sldId id="427" r:id="rId49"/>
    <p:sldId id="428" r:id="rId50"/>
    <p:sldId id="430" r:id="rId51"/>
    <p:sldId id="431" r:id="rId52"/>
    <p:sldId id="432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441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8"/>
    <p:restoredTop sz="90685"/>
  </p:normalViewPr>
  <p:slideViewPr>
    <p:cSldViewPr snapToGrid="0" snapToObjects="1">
      <p:cViewPr>
        <p:scale>
          <a:sx n="90" d="100"/>
          <a:sy n="90" d="100"/>
        </p:scale>
        <p:origin x="164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E08E2-2492-1C45-8DC9-875F6A323C7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B3870-9C0B-884E-A0BE-24DFE4125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[University]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79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compute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</a:t>
            </a:r>
            <a:r>
              <a:rPr lang="en-US" altLang="zh-CN" dirty="0" smtClean="0"/>
              <a:t>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4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en-US" altLang="zh-CN" baseline="0" dirty="0" smtClean="0"/>
              <a:t> with probabilistic graphical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6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Observation indicator, </a:t>
            </a:r>
            <a:r>
              <a:rPr lang="en-US" dirty="0" smtClean="0"/>
              <a:t>Gaussi</a:t>
            </a:r>
            <a:r>
              <a:rPr lang="en-US" altLang="zh-CN" dirty="0" smtClean="0"/>
              <a:t>a</a:t>
            </a:r>
            <a:r>
              <a:rPr lang="en-US" dirty="0" smtClean="0"/>
              <a:t>n</a:t>
            </a:r>
            <a:r>
              <a:rPr lang="en-US" baseline="0" dirty="0" smtClean="0"/>
              <a:t> distribution, logistic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49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Behavioral term, social term, regularization terms.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10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the whole framework of </a:t>
            </a:r>
            <a:r>
              <a:rPr lang="en-US" dirty="0" err="1" smtClean="0"/>
              <a:t>SoRec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42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trust.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Trade-off.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alpha.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40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Trade-off.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80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73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93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r tastes are similar with the average tastes of your friends?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fact, your tastes</a:t>
            </a:r>
            <a:r>
              <a:rPr lang="en-US" baseline="0" dirty="0" smtClean="0"/>
              <a:t> are similar with your friends who are strongly connected with you. This is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8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56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8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7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Sparse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user-item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69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Second,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CF.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cold-start?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4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Yehuda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Koren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factorization.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57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Observed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indicators.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Regularization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avoid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over-fitting.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3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43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16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item.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average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E15E-B472-4545-911C-566C23C4A0D1}" type="datetime1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2FEC734E-CCEF-284C-9AFC-07F55C7045D1}" type="datetime1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A5419-BE46-A747-83CA-57492B4ED245}" type="datetime1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Thursday, September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16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9A054221-4957-6141-8007-3955DF66A8AA}" type="datetime1">
              <a:rPr lang="en-US" smtClean="0"/>
              <a:t>9/22/16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meng-jiang.com/tutorial-cikm16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demos/fema/mas/" TargetMode="External"/><Relationship Id="rId3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Data-Driven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Analytics:</a:t>
            </a:r>
            <a:br>
              <a:rPr lang="en-US" altLang="zh-CN" sz="4000" dirty="0" smtClean="0"/>
            </a:br>
            <a:r>
              <a:rPr lang="en-US" altLang="zh-CN" sz="3200" dirty="0" smtClean="0"/>
              <a:t>Observations, Representations and Models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777943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 (UIUC)</a:t>
            </a:r>
          </a:p>
          <a:p>
            <a:r>
              <a:rPr lang="en-US" altLang="zh-CN" dirty="0" smtClean="0"/>
              <a:t>Peng Cui (Tsinghua)</a:t>
            </a:r>
          </a:p>
          <a:p>
            <a:r>
              <a:rPr lang="en-US" altLang="zh-CN" dirty="0" err="1" smtClean="0"/>
              <a:t>Jiawei</a:t>
            </a:r>
            <a:r>
              <a:rPr lang="en-US" altLang="zh-CN" dirty="0" smtClean="0"/>
              <a:t> Han (UIUC)</a:t>
            </a:r>
            <a:endParaRPr lang="zh-CN" altLang="en-US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www.meng-jiang.com/tutorial-cikm16.html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710" y="6379981"/>
            <a:ext cx="5714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Tutorial in CIKM 2016, October 24, Indianapolis, IN</a:t>
            </a:r>
            <a:endParaRPr lang="en-US" sz="20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Matrix Factorization</a:t>
            </a:r>
            <a:r>
              <a:rPr lang="zh-CN" altLang="en-US" dirty="0"/>
              <a:t> </a:t>
            </a:r>
            <a:r>
              <a:rPr lang="en-US" altLang="zh-CN" dirty="0"/>
              <a:t>(MF) 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Low-rank MF on the user-item rating matrix </a:t>
            </a:r>
            <a:r>
              <a:rPr lang="en-US" sz="2800" b="1" i="1" dirty="0"/>
              <a:t>R</a:t>
            </a:r>
            <a:endParaRPr lang="en-US" sz="2800" dirty="0"/>
          </a:p>
          <a:p>
            <a:r>
              <a:rPr lang="en-US" sz="2800" dirty="0"/>
              <a:t>User preference vector </a:t>
            </a:r>
            <a:r>
              <a:rPr lang="en-US" sz="2800" b="1" i="1" dirty="0"/>
              <a:t>U</a:t>
            </a:r>
          </a:p>
          <a:p>
            <a:r>
              <a:rPr lang="en-US" sz="2800" dirty="0"/>
              <a:t>Item characteristic vector </a:t>
            </a:r>
            <a:r>
              <a:rPr lang="en-US" sz="2800" b="1" i="1" dirty="0" smtClean="0"/>
              <a:t>V</a:t>
            </a:r>
          </a:p>
          <a:p>
            <a:r>
              <a:rPr lang="en-US" sz="2800" dirty="0" smtClean="0"/>
              <a:t>Observed weight matrix</a:t>
            </a:r>
            <a:r>
              <a:rPr lang="en-US" sz="2800" dirty="0"/>
              <a:t> </a:t>
            </a:r>
            <a:r>
              <a:rPr lang="en-US" sz="2800" b="1" i="1" dirty="0" smtClean="0"/>
              <a:t>W</a:t>
            </a:r>
          </a:p>
          <a:p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600256"/>
            <a:ext cx="7802607" cy="11952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05856" y="4788035"/>
            <a:ext cx="41376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void </a:t>
            </a:r>
            <a:r>
              <a:rPr lang="en-US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over-fitting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controlled by the </a:t>
            </a:r>
            <a:r>
              <a:rPr lang="en-US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parameter</a:t>
            </a:r>
            <a:endParaRPr 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93975" y="3859305"/>
            <a:ext cx="2689275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82905" y="3859305"/>
            <a:ext cx="708214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3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04" y="1735558"/>
            <a:ext cx="2708212" cy="2091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2" y="2420288"/>
            <a:ext cx="4495010" cy="3042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595" y="4118922"/>
            <a:ext cx="2705921" cy="21195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42304" y="1689303"/>
            <a:ext cx="2708212" cy="2174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5157917" y="2690711"/>
            <a:ext cx="249665" cy="2345626"/>
          </a:xfrm>
          <a:prstGeom prst="leftBrace">
            <a:avLst/>
          </a:prstGeom>
          <a:ln w="1905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17868" y="1687925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relations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6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68" y="2349777"/>
            <a:ext cx="2551754" cy="2506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TidalTrust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50267" y="4119790"/>
            <a:ext cx="24176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2922" y="1821455"/>
            <a:ext cx="23775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38165" y="4785846"/>
            <a:ext cx="37208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rust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14321" y="3769209"/>
            <a:ext cx="497820" cy="582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217181" y="2453565"/>
            <a:ext cx="715741" cy="354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8165" y="4351277"/>
            <a:ext cx="512685" cy="542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766872" y="3117954"/>
            <a:ext cx="804693" cy="1775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Golbeck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Personalizing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applications through integration of inferred trust values in semantic web-based social networks.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Semantic </a:t>
            </a:r>
            <a:r>
              <a:rPr lang="en-US" sz="2000" i="1" dirty="0">
                <a:latin typeface="Times" charset="0"/>
                <a:ea typeface="Times" charset="0"/>
                <a:cs typeface="Times" charset="0"/>
              </a:rPr>
              <a:t>Network Analysis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Workshop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2005.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87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MoleTrust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53" y="3232696"/>
            <a:ext cx="5526741" cy="119847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3067" y="4431174"/>
            <a:ext cx="24449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redicted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99447" y="4080593"/>
            <a:ext cx="255494" cy="350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311652" y="2313330"/>
            <a:ext cx="22252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31459" y="3001209"/>
            <a:ext cx="461935" cy="564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922042" y="4788368"/>
            <a:ext cx="37208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rust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741894" y="3778250"/>
            <a:ext cx="0" cy="1071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741894" y="4338921"/>
            <a:ext cx="389965" cy="511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22753" y="1880886"/>
            <a:ext cx="22974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741894" y="2824143"/>
            <a:ext cx="492057" cy="571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428822" y="1880885"/>
            <a:ext cx="22252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7214347" y="2834992"/>
            <a:ext cx="162440" cy="4924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6453333"/>
            <a:ext cx="886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Massa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al.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Trust-aware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recommender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systems. </a:t>
            </a:r>
            <a:r>
              <a:rPr lang="en-US" altLang="zh-CN" sz="2000" i="1" dirty="0" err="1" smtClean="0">
                <a:latin typeface="Times" charset="0"/>
                <a:ea typeface="Times" charset="0"/>
                <a:cs typeface="Times" charset="0"/>
              </a:rPr>
              <a:t>RecSys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2007.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based</a:t>
            </a:r>
            <a:r>
              <a:rPr lang="zh-CN" altLang="en-US" sz="3600" dirty="0"/>
              <a:t> </a:t>
            </a:r>
            <a:r>
              <a:rPr lang="en-US" altLang="zh-CN" sz="3600" dirty="0"/>
              <a:t>Social</a:t>
            </a:r>
            <a:r>
              <a:rPr lang="zh-CN" altLang="en-US" sz="3600" dirty="0"/>
              <a:t> </a:t>
            </a:r>
            <a:r>
              <a:rPr lang="en-US" altLang="zh-CN" sz="3600" dirty="0"/>
              <a:t>Recommender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TrustWalker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2621725"/>
            <a:ext cx="4448829" cy="968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4518090"/>
            <a:ext cx="4840941" cy="10020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85723" y="1504278"/>
            <a:ext cx="28424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imilarity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measure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003038" y="2403128"/>
            <a:ext cx="621396" cy="405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35227" y="3577175"/>
            <a:ext cx="29642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Pearson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correlation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o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439719" y="5215527"/>
            <a:ext cx="346005" cy="255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43365" y="5217971"/>
            <a:ext cx="26452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ommon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set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o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003039" y="4510062"/>
            <a:ext cx="310697" cy="256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53554" y="3315796"/>
            <a:ext cx="326550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probability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’s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walk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796988" y="3225215"/>
            <a:ext cx="349624" cy="4517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Jamali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et al. 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rustWalker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Walk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Model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Combining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Trust-based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Item-based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Optimization methods such as gradient based methods can be applied to find a well-worked </a:t>
            </a:r>
            <a:r>
              <a:rPr lang="en-US" sz="2800" dirty="0" smtClean="0">
                <a:solidFill>
                  <a:srgbClr val="FF0000"/>
                </a:solidFill>
              </a:rPr>
              <a:t>optimal solution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MF has a nice </a:t>
            </a:r>
            <a:r>
              <a:rPr lang="en-US" sz="2800" dirty="0" smtClean="0">
                <a:solidFill>
                  <a:srgbClr val="FF0000"/>
                </a:solidFill>
              </a:rPr>
              <a:t>probabilistic interpretation </a:t>
            </a:r>
            <a:r>
              <a:rPr lang="en-US" sz="2800" dirty="0" smtClean="0"/>
              <a:t>with Gaussian noise.</a:t>
            </a:r>
          </a:p>
          <a:p>
            <a:r>
              <a:rPr lang="en-US" sz="2800" dirty="0" smtClean="0"/>
              <a:t>MF is very </a:t>
            </a:r>
            <a:r>
              <a:rPr lang="en-US" sz="2800" dirty="0" smtClean="0">
                <a:solidFill>
                  <a:srgbClr val="FF0000"/>
                </a:solidFill>
              </a:rPr>
              <a:t>flexible</a:t>
            </a:r>
            <a:r>
              <a:rPr lang="en-US" sz="2800" dirty="0" smtClean="0"/>
              <a:t> and allows us to </a:t>
            </a:r>
            <a:r>
              <a:rPr lang="en-US" sz="2800" dirty="0" smtClean="0">
                <a:solidFill>
                  <a:srgbClr val="FF0000"/>
                </a:solidFill>
              </a:rPr>
              <a:t>include prior knowledge</a:t>
            </a:r>
            <a:r>
              <a:rPr lang="en-US" sz="280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Tang et al.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Social Recommendation: A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eview.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Social Network Analysis and Mining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2013. Springer.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5346" y="4898318"/>
            <a:ext cx="65822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	Social Recommendation CF</a:t>
            </a:r>
          </a:p>
          <a:p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     =  	Basic CF + Social Information Model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73" y="4224391"/>
            <a:ext cx="2221927" cy="1716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20" y="4200610"/>
            <a:ext cx="2251698" cy="1763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69" y="1331947"/>
            <a:ext cx="3513362" cy="26076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68566" y="2680012"/>
            <a:ext cx="1768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062464" y="2174685"/>
            <a:ext cx="1652314" cy="583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569180" y="1347513"/>
            <a:ext cx="2007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actor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vector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414247" y="1833914"/>
            <a:ext cx="537155" cy="238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56690" y="2594345"/>
            <a:ext cx="1806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vector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781262" y="2232801"/>
            <a:ext cx="567056" cy="523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639160" y="3267636"/>
            <a:ext cx="394061" cy="687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701553" y="3267636"/>
            <a:ext cx="314060" cy="671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7102" y="3954684"/>
            <a:ext cx="20473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b="1" i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8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ating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39902" y="3954684"/>
            <a:ext cx="20457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800" b="1" i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8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" y="6257469"/>
            <a:ext cx="8515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Social Recommendation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Probabilistic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Matrix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Factorization.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08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Improving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Recommender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Incorporating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Information.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TIS,</a:t>
            </a:r>
            <a:r>
              <a:rPr lang="zh-CN" altLang="en-US" sz="16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2011.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8" y="3384765"/>
            <a:ext cx="1774524" cy="1317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8" y="2114199"/>
            <a:ext cx="7261412" cy="1037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8" y="4935035"/>
            <a:ext cx="7261412" cy="103409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845927" y="2383751"/>
            <a:ext cx="161365" cy="4272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10845" y="2713376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10561" y="3329473"/>
            <a:ext cx="3243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Gaussian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distribution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0" y="3994599"/>
            <a:ext cx="2645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Logistic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function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048079" y="5691476"/>
            <a:ext cx="138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5894638" y="4517819"/>
            <a:ext cx="291009" cy="686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</p:cNvCxnSpPr>
          <p:nvPr/>
        </p:nvCxnSpPr>
        <p:spPr>
          <a:xfrm flipV="1">
            <a:off x="4732159" y="2916899"/>
            <a:ext cx="310488" cy="412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82841" y="2793779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335898" y="3910758"/>
            <a:ext cx="1560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Observed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>
            <a:off x="8115919" y="4433978"/>
            <a:ext cx="261599" cy="571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284029" y="5405755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" y="3482414"/>
            <a:ext cx="7275639" cy="2017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92" y="1377973"/>
            <a:ext cx="2560934" cy="190071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363585" y="4572000"/>
            <a:ext cx="1616744" cy="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098241" y="4568630"/>
            <a:ext cx="1616744" cy="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9589" y="2697584"/>
            <a:ext cx="2484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ehavioral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term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54354" y="3220804"/>
            <a:ext cx="455328" cy="805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24439" y="3220804"/>
            <a:ext cx="1787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term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742035" y="3719260"/>
            <a:ext cx="164578" cy="393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65184" y="5578265"/>
            <a:ext cx="3110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regularization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terms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077150" y="5526164"/>
            <a:ext cx="3891409" cy="22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377408" y="5664956"/>
            <a:ext cx="387777" cy="2225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4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53" y="2428307"/>
            <a:ext cx="6871447" cy="34578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8080" y="1905087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Gradient</a:t>
            </a:r>
            <a:r>
              <a:rPr lang="zh-CN" altLang="en-US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Descent</a:t>
            </a:r>
            <a:r>
              <a:rPr lang="zh-CN" altLang="en-US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Methods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278" y="3092824"/>
            <a:ext cx="160813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eviate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Logistic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function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71666" y="3092825"/>
            <a:ext cx="1712828" cy="685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4332" y="3047832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42654" y="3912926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4332" y="4778020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34650" y="5602773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29722" y="3778250"/>
            <a:ext cx="1775796" cy="526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65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Mining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networks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social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spatiotemporal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contexts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I.1.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prediction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recommendation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7" y="2214624"/>
            <a:ext cx="1756381" cy="1356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5" y="2892919"/>
            <a:ext cx="2509662" cy="1698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7" y="4011300"/>
            <a:ext cx="1762708" cy="13807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38" y="2456965"/>
            <a:ext cx="3569122" cy="264899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32017" y="3483361"/>
            <a:ext cx="336493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838587" y="3483361"/>
            <a:ext cx="336493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6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Replacing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social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trust</a:t>
            </a:r>
            <a:endParaRPr lang="zh-CN" altLang="en-US" dirty="0" smtClean="0">
              <a:solidFill>
                <a:srgbClr val="011C9A"/>
              </a:solidFill>
            </a:endParaRPr>
          </a:p>
          <a:p>
            <a:r>
              <a:rPr lang="en-US" altLang="zh-CN" b="1" dirty="0" smtClean="0"/>
              <a:t>“Social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Trust”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Ensemble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Epinion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74" y="2638629"/>
            <a:ext cx="4965252" cy="31370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2805" y="5214203"/>
            <a:ext cx="20831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71564" y="5428881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trusted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694581" y="4881282"/>
            <a:ext cx="371348" cy="443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351929" y="4881282"/>
            <a:ext cx="537884" cy="645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068143" y="5679589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Operation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plus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”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260812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Learning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Trust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Ensemble.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SIGIR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Learning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Explicit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Implicit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Relations.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TIST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2011.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“Social</a:t>
            </a:r>
            <a:r>
              <a:rPr lang="zh-CN" altLang="en-US" b="1" dirty="0"/>
              <a:t> </a:t>
            </a:r>
            <a:r>
              <a:rPr lang="en-US" altLang="zh-CN" b="1" dirty="0"/>
              <a:t>Trust”</a:t>
            </a:r>
            <a:r>
              <a:rPr lang="zh-CN" altLang="en-US" b="1" dirty="0"/>
              <a:t> </a:t>
            </a:r>
            <a:r>
              <a:rPr lang="en-US" altLang="zh-CN" b="1" dirty="0"/>
              <a:t>Ensemble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8616"/>
            <a:ext cx="8229600" cy="23371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78953" y="2145670"/>
            <a:ext cx="20831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06972" y="2330337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trusted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68496" y="2792002"/>
            <a:ext cx="329185" cy="71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510528" y="2792002"/>
            <a:ext cx="408236" cy="71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68496" y="4077518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06972" y="4077518"/>
            <a:ext cx="2877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“Social</a:t>
            </a:r>
            <a:r>
              <a:rPr lang="zh-CN" altLang="en-US" b="1" dirty="0"/>
              <a:t> </a:t>
            </a:r>
            <a:r>
              <a:rPr lang="en-US" altLang="zh-CN" b="1" dirty="0"/>
              <a:t>Trust”</a:t>
            </a:r>
            <a:r>
              <a:rPr lang="zh-CN" altLang="en-US" b="1" dirty="0"/>
              <a:t> </a:t>
            </a:r>
            <a:r>
              <a:rPr lang="en-US" altLang="zh-CN" b="1" dirty="0"/>
              <a:t>Ensemble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43" y="2153075"/>
            <a:ext cx="5371648" cy="42900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4047" y="3178085"/>
            <a:ext cx="12955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Gradient</a:t>
            </a:r>
            <a:endParaRPr lang="zh-CN" altLang="en-US" sz="2400" i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Descent</a:t>
            </a:r>
            <a:endParaRPr lang="zh-CN" altLang="en-US" sz="2400" i="1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Methods</a:t>
            </a:r>
            <a:endParaRPr lang="en-US" sz="24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48229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Regularization.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WSDM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11.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7325"/>
            <a:ext cx="8235565" cy="28019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61669" y="1876328"/>
            <a:ext cx="5727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Average-based</a:t>
            </a:r>
            <a:r>
              <a:rPr lang="zh-CN" altLang="en-US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b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Regularize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friends’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tastes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10465" y="2707325"/>
            <a:ext cx="144774" cy="9131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670893" y="3749748"/>
            <a:ext cx="6015907" cy="985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46460" y="5483761"/>
            <a:ext cx="6747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loss:</a:t>
            </a:r>
            <a:r>
              <a:rPr lang="zh-CN" altLang="en-US" sz="24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may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have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diverse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tastes!!!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4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36647"/>
            <a:ext cx="8559384" cy="2786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22841" y="1876328"/>
            <a:ext cx="4631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Individual-based</a:t>
            </a:r>
            <a:r>
              <a:rPr lang="zh-CN" altLang="en-US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b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Regularize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individually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55042" y="2689424"/>
            <a:ext cx="234715" cy="11383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17954" y="3914393"/>
            <a:ext cx="5797446" cy="104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b="1" dirty="0" smtClean="0"/>
              <a:t>Q: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factors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users’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decisions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retweeting?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observe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data?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integrate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accurate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prediction?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1522" y="1699765"/>
          <a:ext cx="8880955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16051"/>
                <a:gridCol w="1265128"/>
                <a:gridCol w="1114817"/>
                <a:gridCol w="914400"/>
                <a:gridCol w="870559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Behavior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</a:t>
                      </a: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ntent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Collaborative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(CF)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Herlocker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TOIS;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Koren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KDD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Content-based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with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CF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Balabanovic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.; Liu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CIKM;]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SoRec</a:t>
                      </a: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CIKM, TIS]</a:t>
                      </a:r>
                    </a:p>
                    <a:p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WSDM]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methods [Massa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RecSys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Jamali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KDD; 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SIGIR, TIST]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Observation: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Contextual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Factors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Michelle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Obama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message?</a:t>
            </a:r>
            <a:endParaRPr lang="zh-CN" altLang="en-US" dirty="0" smtClean="0"/>
          </a:p>
          <a:p>
            <a:r>
              <a:rPr lang="en-US" altLang="zh-CN" dirty="0" smtClean="0"/>
              <a:t>Please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3600956"/>
            <a:ext cx="4114800" cy="198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2756197"/>
            <a:ext cx="4114800" cy="78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57" y="2756197"/>
            <a:ext cx="4572000" cy="282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15067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12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TKDE,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Observation:</a:t>
            </a:r>
            <a:r>
              <a:rPr lang="zh-CN" altLang="en-US" sz="3200" dirty="0"/>
              <a:t> </a:t>
            </a:r>
            <a:r>
              <a:rPr lang="en-US" altLang="zh-CN" sz="3200" dirty="0"/>
              <a:t>Social</a:t>
            </a:r>
            <a:r>
              <a:rPr lang="zh-CN" altLang="en-US" sz="3200" dirty="0"/>
              <a:t> </a:t>
            </a:r>
            <a:r>
              <a:rPr lang="en-US" altLang="zh-CN" sz="3200" dirty="0"/>
              <a:t>Contextual</a:t>
            </a:r>
            <a:r>
              <a:rPr lang="zh-CN" altLang="en-US" sz="3200" dirty="0"/>
              <a:t> </a:t>
            </a:r>
            <a:r>
              <a:rPr lang="en-US" altLang="zh-CN" sz="3200" dirty="0"/>
              <a:t>Factors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28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440177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477733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17983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97377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22724" y="204264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retweet</a:t>
            </a:r>
            <a:endParaRPr lang="en-US" dirty="0"/>
          </a:p>
        </p:txBody>
      </p:sp>
      <p:cxnSp>
        <p:nvCxnSpPr>
          <p:cNvPr id="88" name="Straight Connector 87"/>
          <p:cNvCxnSpPr>
            <a:stCxn id="5" idx="6"/>
            <a:endCxn id="8" idx="2"/>
          </p:cNvCxnSpPr>
          <p:nvPr/>
        </p:nvCxnSpPr>
        <p:spPr>
          <a:xfrm>
            <a:off x="1897377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" idx="7"/>
            <a:endCxn id="8" idx="3"/>
          </p:cNvCxnSpPr>
          <p:nvPr/>
        </p:nvCxnSpPr>
        <p:spPr>
          <a:xfrm flipV="1">
            <a:off x="1867978" y="1870366"/>
            <a:ext cx="916960" cy="447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934933" y="2707764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adopted</a:t>
            </a:r>
            <a:endParaRPr lang="en-US" sz="2000" b="1" dirty="0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5138095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5175651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6415901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595295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cxnSp>
        <p:nvCxnSpPr>
          <p:cNvPr id="101" name="Straight Connector 100"/>
          <p:cNvCxnSpPr>
            <a:stCxn id="99" idx="6"/>
            <a:endCxn id="102" idx="2"/>
          </p:cNvCxnSpPr>
          <p:nvPr/>
        </p:nvCxnSpPr>
        <p:spPr>
          <a:xfrm>
            <a:off x="5595295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102" idx="3"/>
          </p:cNvCxnSpPr>
          <p:nvPr/>
        </p:nvCxnSpPr>
        <p:spPr>
          <a:xfrm flipV="1">
            <a:off x="5565896" y="1870366"/>
            <a:ext cx="916960" cy="44715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632851" y="2707764"/>
            <a:ext cx="991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refused</a:t>
            </a:r>
            <a:endParaRPr lang="en-US" sz="2000" b="1" dirty="0"/>
          </a:p>
        </p:txBody>
      </p:sp>
      <p:sp>
        <p:nvSpPr>
          <p:cNvPr id="104" name="Rectangle 103"/>
          <p:cNvSpPr/>
          <p:nvPr/>
        </p:nvSpPr>
        <p:spPr>
          <a:xfrm>
            <a:off x="5854605" y="167118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accent1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198662" y="203676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ignore</a:t>
            </a:r>
            <a:endParaRPr lang="en-US" dirty="0"/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25" y="3212162"/>
            <a:ext cx="3657600" cy="282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96" y="3212162"/>
            <a:ext cx="3657600" cy="28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213671" y="6154529"/>
            <a:ext cx="3106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Facebook: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Renren</a:t>
            </a:r>
            <a:endParaRPr lang="en-US" sz="2000" b="1" dirty="0"/>
          </a:p>
        </p:txBody>
      </p:sp>
      <p:sp>
        <p:nvSpPr>
          <p:cNvPr id="116" name="Rectangle 115"/>
          <p:cNvSpPr/>
          <p:nvPr/>
        </p:nvSpPr>
        <p:spPr>
          <a:xfrm>
            <a:off x="4769412" y="6154529"/>
            <a:ext cx="3658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Twitter: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Tencent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en-US" sz="2000" b="1" dirty="0"/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/>
          </p:nvPr>
        </p:nvGraphicFramePr>
        <p:xfrm>
          <a:off x="4105570" y="3096521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/>
          </p:nvPr>
        </p:nvGraphicFramePr>
        <p:xfrm>
          <a:off x="7974396" y="3077096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52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6" grpId="0" animBg="1"/>
      <p:bldP spid="97" grpId="0" animBg="1"/>
      <p:bldP spid="98" grpId="0" animBg="1"/>
      <p:bldP spid="99" grpId="0"/>
      <p:bldP spid="103" grpId="0"/>
      <p:bldP spid="104" grpId="0"/>
      <p:bldP spid="108" grpId="0"/>
      <p:bldP spid="115" grpId="0"/>
      <p:bldP spid="1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3736" y="2061515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en-US" sz="2000" b="1" dirty="0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03736" y="246162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736" y="2918825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en-US" sz="2000" b="1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03736" y="331893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736" y="3776135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endParaRPr lang="en-US" sz="2000" b="1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203736" y="417624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3736" y="4633445"/>
            <a:ext cx="2563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Interaction frequency</a:t>
            </a:r>
            <a:endParaRPr lang="en-US" sz="2000" b="1" dirty="0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03736" y="503355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6291618" y="2753120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preference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6291618" y="4300239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influence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item’s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3282288" y="246162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3282288" y="331893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3282288" y="417624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sender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3282288" y="503355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influence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Arrow Connector 19"/>
          <p:cNvCxnSpPr>
            <a:stCxn id="6" idx="3"/>
            <a:endCxn id="15" idx="1"/>
          </p:cNvCxnSpPr>
          <p:nvPr/>
        </p:nvCxnSpPr>
        <p:spPr>
          <a:xfrm>
            <a:off x="2946936" y="269022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6" idx="1"/>
          </p:cNvCxnSpPr>
          <p:nvPr/>
        </p:nvCxnSpPr>
        <p:spPr>
          <a:xfrm>
            <a:off x="2946936" y="269022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6" idx="1"/>
          </p:cNvCxnSpPr>
          <p:nvPr/>
        </p:nvCxnSpPr>
        <p:spPr>
          <a:xfrm>
            <a:off x="2946936" y="354753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17" idx="1"/>
          </p:cNvCxnSpPr>
          <p:nvPr/>
        </p:nvCxnSpPr>
        <p:spPr>
          <a:xfrm>
            <a:off x="2946936" y="354753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17" idx="1"/>
          </p:cNvCxnSpPr>
          <p:nvPr/>
        </p:nvCxnSpPr>
        <p:spPr>
          <a:xfrm>
            <a:off x="2946936" y="440484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3"/>
            <a:endCxn id="18" idx="1"/>
          </p:cNvCxnSpPr>
          <p:nvPr/>
        </p:nvCxnSpPr>
        <p:spPr>
          <a:xfrm>
            <a:off x="2946936" y="526215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8" idx="1"/>
          </p:cNvCxnSpPr>
          <p:nvPr/>
        </p:nvCxnSpPr>
        <p:spPr>
          <a:xfrm>
            <a:off x="2946936" y="440484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3" idx="1"/>
          </p:cNvCxnSpPr>
          <p:nvPr/>
        </p:nvCxnSpPr>
        <p:spPr>
          <a:xfrm>
            <a:off x="6025488" y="2690225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6" idx="3"/>
            <a:endCxn id="13" idx="1"/>
          </p:cNvCxnSpPr>
          <p:nvPr/>
        </p:nvCxnSpPr>
        <p:spPr>
          <a:xfrm flipV="1">
            <a:off x="6025488" y="3118880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7" idx="3"/>
            <a:endCxn id="14" idx="1"/>
          </p:cNvCxnSpPr>
          <p:nvPr/>
        </p:nvCxnSpPr>
        <p:spPr>
          <a:xfrm>
            <a:off x="6025488" y="4404845"/>
            <a:ext cx="266130" cy="261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8" idx="3"/>
            <a:endCxn id="14" idx="1"/>
          </p:cNvCxnSpPr>
          <p:nvPr/>
        </p:nvCxnSpPr>
        <p:spPr>
          <a:xfrm flipV="1">
            <a:off x="6025488" y="4665999"/>
            <a:ext cx="266130" cy="596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3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Facebook: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Post,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 smtClean="0"/>
          </a:p>
          <a:p>
            <a:r>
              <a:rPr lang="en-US" altLang="zh-CN" sz="2400" b="1" dirty="0" smtClean="0"/>
              <a:t>Twitter:</a:t>
            </a:r>
            <a:r>
              <a:rPr lang="zh-CN" altLang="en-US" sz="2400" b="1" dirty="0"/>
              <a:t> </a:t>
            </a:r>
            <a:r>
              <a:rPr lang="en-US" altLang="zh-CN" sz="2400" dirty="0" smtClean="0"/>
              <a:t>Post,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Favorite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/>
          </a:p>
          <a:p>
            <a:r>
              <a:rPr lang="en-US" altLang="zh-CN" sz="2400" b="1" dirty="0" smtClean="0"/>
              <a:t>YouTube: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Upload,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Subscribe,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Download,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2" y="1983857"/>
            <a:ext cx="4614926" cy="1403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72" y="2051174"/>
            <a:ext cx="4072883" cy="974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8" y="3902231"/>
            <a:ext cx="4617720" cy="120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72" y="3955535"/>
            <a:ext cx="4069080" cy="764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28" y="5608797"/>
            <a:ext cx="3710251" cy="11701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36" y="5675275"/>
            <a:ext cx="2713707" cy="8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ContextMF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68821"/>
            <a:ext cx="7886700" cy="487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2156" y="2220752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773" y="414656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79596" y="222075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86007" y="414656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65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6" y="2250010"/>
            <a:ext cx="6460761" cy="983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29" y="4255937"/>
            <a:ext cx="7118393" cy="16245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2406" y="1521691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nfluence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31467" y="2022069"/>
            <a:ext cx="710621" cy="485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93055" y="2923131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40737" y="2914687"/>
            <a:ext cx="636874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25159" y="2914687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24960" y="1521691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reference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48292" y="1521691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5425289" y="2044911"/>
            <a:ext cx="57491" cy="51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95812" y="2044911"/>
            <a:ext cx="882294" cy="46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0302" y="3948173"/>
            <a:ext cx="132249" cy="37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163729" y="4735850"/>
            <a:ext cx="1672400" cy="5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97049" y="3478088"/>
            <a:ext cx="3978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nteraction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frequency/trust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68215" y="4356308"/>
            <a:ext cx="298682" cy="577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34340" y="5313094"/>
            <a:ext cx="1851495" cy="10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8296" y="3830066"/>
            <a:ext cx="1965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684240" y="5350883"/>
            <a:ext cx="479489" cy="513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81923" y="5796075"/>
            <a:ext cx="2204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710373" y="5271043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26005" y="3919757"/>
            <a:ext cx="164418" cy="433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50616" y="3418184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290556" y="4732729"/>
            <a:ext cx="2515309" cy="4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3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Gradient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2" y="2162475"/>
            <a:ext cx="6925456" cy="39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3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320777" y="1451563"/>
          <a:ext cx="3787903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97027"/>
                <a:gridCol w="1173708"/>
                <a:gridCol w="12171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vs.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endParaRPr lang="zh-CN" alt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[TIST’11]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Renren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Tencent</a:t>
                      </a:r>
                      <a:endParaRPr lang="zh-CN" alt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24.2%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12.8%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20.7%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Kendall’s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9.82%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Spearman’s</a:t>
                      </a:r>
                      <a:endParaRPr 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10.6%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" y="1475771"/>
            <a:ext cx="5074420" cy="488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245" y="335596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45" y="562512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20777" y="3737562"/>
            <a:ext cx="3787903" cy="2710129"/>
          </a:xfrm>
        </p:spPr>
        <p:txBody>
          <a:bodyPr>
            <a:normAutofit/>
          </a:bodyPr>
          <a:lstStyle/>
          <a:p>
            <a:endParaRPr lang="zh-CN" altLang="en-US" sz="2400" b="1" dirty="0" smtClean="0"/>
          </a:p>
          <a:p>
            <a:r>
              <a:rPr lang="en-US" altLang="zh-CN" sz="2400" b="1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News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Improved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conversion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5.78%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8.27%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(relatively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43%</a:t>
            </a:r>
            <a:r>
              <a:rPr lang="en-US" altLang="zh-CN" sz="2400" dirty="0" smtClean="0"/>
              <a:t>).</a:t>
            </a:r>
            <a:endParaRPr lang="zh-CN" altLang="en-US" sz="2400" dirty="0" smtClean="0"/>
          </a:p>
          <a:p>
            <a:r>
              <a:rPr lang="en-US" altLang="zh-CN" sz="2400" dirty="0" smtClean="0"/>
              <a:t>#citations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149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1262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0"/>
          <p:cNvCxnSpPr/>
          <p:nvPr/>
        </p:nvCxnSpPr>
        <p:spPr>
          <a:xfrm flipV="1">
            <a:off x="3858035" y="3039092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3"/>
          <p:cNvSpPr/>
          <p:nvPr/>
        </p:nvSpPr>
        <p:spPr>
          <a:xfrm>
            <a:off x="6578938" y="2617810"/>
            <a:ext cx="1508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Who post?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6" name="直接箭头连接符 34"/>
          <p:cNvCxnSpPr/>
          <p:nvPr/>
        </p:nvCxnSpPr>
        <p:spPr>
          <a:xfrm flipV="1">
            <a:off x="3858035" y="2214638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7"/>
          <p:cNvSpPr/>
          <p:nvPr/>
        </p:nvSpPr>
        <p:spPr>
          <a:xfrm>
            <a:off x="6054339" y="1969162"/>
            <a:ext cx="1769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With whom?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8" name="直接箭头连接符 38"/>
          <p:cNvCxnSpPr/>
          <p:nvPr/>
        </p:nvCxnSpPr>
        <p:spPr>
          <a:xfrm flipV="1">
            <a:off x="3858035" y="1969162"/>
            <a:ext cx="1288428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41"/>
          <p:cNvSpPr/>
          <p:nvPr/>
        </p:nvSpPr>
        <p:spPr>
          <a:xfrm>
            <a:off x="4582847" y="1507497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Device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0" name="直接箭头连接符 42"/>
          <p:cNvCxnSpPr/>
          <p:nvPr/>
        </p:nvCxnSpPr>
        <p:spPr>
          <a:xfrm flipH="1" flipV="1">
            <a:off x="3291347" y="1316949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4"/>
          <p:cNvSpPr/>
          <p:nvPr/>
        </p:nvSpPr>
        <p:spPr>
          <a:xfrm>
            <a:off x="2393212" y="1531788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Place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74" y="2199994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3" name="矩形 50"/>
          <p:cNvSpPr/>
          <p:nvPr/>
        </p:nvSpPr>
        <p:spPr>
          <a:xfrm>
            <a:off x="1212939" y="1993453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Photo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62" y="1716674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227" y="2430827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52" y="3109802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矩形 59"/>
          <p:cNvSpPr/>
          <p:nvPr/>
        </p:nvSpPr>
        <p:spPr>
          <a:xfrm>
            <a:off x="2248664" y="4866671"/>
            <a:ext cx="2085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Jan. 18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Birthday party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White house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Flexible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Evolutionary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Multi-faceted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Analysis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Discovery.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 smtClean="0"/>
              <a:t>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50"/>
          <p:cNvSpPr/>
          <p:nvPr/>
        </p:nvSpPr>
        <p:spPr>
          <a:xfrm>
            <a:off x="1212939" y="1993453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Photo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7" name="直接箭头连接符 56"/>
          <p:cNvCxnSpPr/>
          <p:nvPr/>
        </p:nvCxnSpPr>
        <p:spPr>
          <a:xfrm>
            <a:off x="515457" y="4587481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57"/>
          <p:cNvCxnSpPr/>
          <p:nvPr/>
        </p:nvCxnSpPr>
        <p:spPr>
          <a:xfrm>
            <a:off x="4398035" y="4587481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58"/>
          <p:cNvSpPr/>
          <p:nvPr/>
        </p:nvSpPr>
        <p:spPr>
          <a:xfrm>
            <a:off x="7664046" y="4608279"/>
            <a:ext cx="729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0" name="矩形 59"/>
          <p:cNvSpPr/>
          <p:nvPr/>
        </p:nvSpPr>
        <p:spPr>
          <a:xfrm>
            <a:off x="2248664" y="4866671"/>
            <a:ext cx="2085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Jan. 18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Birthday party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White house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椭圆 60"/>
          <p:cNvSpPr/>
          <p:nvPr/>
        </p:nvSpPr>
        <p:spPr>
          <a:xfrm>
            <a:off x="5694419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2" name="直接箭头连接符 61"/>
          <p:cNvCxnSpPr/>
          <p:nvPr/>
        </p:nvCxnSpPr>
        <p:spPr>
          <a:xfrm>
            <a:off x="6774419" y="4587481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62"/>
          <p:cNvSpPr/>
          <p:nvPr/>
        </p:nvSpPr>
        <p:spPr>
          <a:xfrm>
            <a:off x="4824650" y="4866671"/>
            <a:ext cx="22615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March 17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St. Patrick’s Day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Bar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84" y="1444161"/>
            <a:ext cx="3405558" cy="28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456407" y="2281880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endParaRPr lang="en-US" sz="32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511134" y="2978795"/>
            <a:ext cx="2377440" cy="86056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Spatial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info:</a:t>
            </a:r>
          </a:p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Multi-faceted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472480" y="4004117"/>
            <a:ext cx="2377440" cy="83341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Temporal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info: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176517" y="289211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Tensor sequence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170167" y="4316465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Decomposition &amp; Completion</a:t>
            </a:r>
            <a:endParaRPr 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Elbow Connector 12"/>
          <p:cNvCxnSpPr>
            <a:stCxn id="10" idx="1"/>
          </p:cNvCxnSpPr>
          <p:nvPr/>
        </p:nvCxnSpPr>
        <p:spPr>
          <a:xfrm rot="10800000" flipH="1">
            <a:off x="472480" y="333879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10" idx="3"/>
          </p:cNvCxnSpPr>
          <p:nvPr/>
        </p:nvCxnSpPr>
        <p:spPr>
          <a:xfrm flipV="1">
            <a:off x="2849920" y="333879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/>
          <p:nvPr/>
        </p:nvCxnSpPr>
        <p:spPr>
          <a:xfrm>
            <a:off x="2889366" y="3326944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/>
          <p:nvPr/>
        </p:nvCxnSpPr>
        <p:spPr>
          <a:xfrm rot="10800000">
            <a:off x="6159777" y="3326944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433317" y="4380333"/>
            <a:ext cx="2593568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Pattern discovery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192245" y="5356086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Behavior prediction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564331" y="2586194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Behavior modeling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433317" y="1831564"/>
            <a:ext cx="2450286" cy="423396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564331" y="1528064"/>
            <a:ext cx="1385438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Tasks</a:t>
            </a:r>
            <a:endParaRPr lang="en-US" sz="3200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813385" y="139939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837553" y="24484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Place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6065103" y="181662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Who post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635085" y="2133309"/>
            <a:ext cx="61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941323" y="153909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253553" y="1876421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821497" y="187642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5984160" y="5486812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053750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768312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408272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509539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149499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635792" y="562701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7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Challenges: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Sparsity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sparsity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Flexible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regularization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with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auxiliary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data</a:t>
            </a:r>
            <a:endParaRPr lang="zh-CN" altLang="en-US" sz="2800" i="1" dirty="0" smtClean="0"/>
          </a:p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high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complexity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Incremental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updates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for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projection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matrix</a:t>
            </a:r>
            <a:endParaRPr lang="en-US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5" name="直接连接符 14"/>
          <p:cNvCxnSpPr/>
          <p:nvPr/>
        </p:nvCxnSpPr>
        <p:spPr>
          <a:xfrm>
            <a:off x="585616" y="4263805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立方体 15"/>
          <p:cNvSpPr/>
          <p:nvPr/>
        </p:nvSpPr>
        <p:spPr>
          <a:xfrm>
            <a:off x="1608908" y="3707833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立方体 16"/>
          <p:cNvSpPr/>
          <p:nvPr/>
        </p:nvSpPr>
        <p:spPr>
          <a:xfrm>
            <a:off x="1176860" y="4122850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立方体 17"/>
          <p:cNvSpPr/>
          <p:nvPr/>
        </p:nvSpPr>
        <p:spPr>
          <a:xfrm>
            <a:off x="816820" y="453098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直接连接符 18"/>
          <p:cNvCxnSpPr/>
          <p:nvPr/>
        </p:nvCxnSpPr>
        <p:spPr>
          <a:xfrm>
            <a:off x="3049068" y="42593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1517" y="427579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448" y="550267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0768" y="513334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3123" y="531800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6248" y="494718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2240" y="4522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直接连接符 25"/>
          <p:cNvCxnSpPr/>
          <p:nvPr/>
        </p:nvCxnSpPr>
        <p:spPr>
          <a:xfrm>
            <a:off x="6000027" y="5080383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立方体 26"/>
          <p:cNvSpPr/>
          <p:nvPr/>
        </p:nvSpPr>
        <p:spPr>
          <a:xfrm>
            <a:off x="6301279" y="4528851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立方体 27"/>
          <p:cNvSpPr/>
          <p:nvPr/>
        </p:nvSpPr>
        <p:spPr>
          <a:xfrm>
            <a:off x="7242295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立方体 28"/>
          <p:cNvSpPr/>
          <p:nvPr/>
        </p:nvSpPr>
        <p:spPr>
          <a:xfrm>
            <a:off x="7455367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29"/>
          <p:cNvSpPr/>
          <p:nvPr/>
        </p:nvSpPr>
        <p:spPr>
          <a:xfrm>
            <a:off x="7655231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直接连接符 30"/>
          <p:cNvCxnSpPr/>
          <p:nvPr/>
        </p:nvCxnSpPr>
        <p:spPr>
          <a:xfrm>
            <a:off x="7835251" y="506891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27645" y="508288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9196" y="55054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863516" y="516712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1920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1667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492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下箭头 46"/>
          <p:cNvSpPr/>
          <p:nvPr/>
        </p:nvSpPr>
        <p:spPr>
          <a:xfrm rot="16200000">
            <a:off x="4249581" y="4514348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立方体 34"/>
          <p:cNvSpPr/>
          <p:nvPr/>
        </p:nvSpPr>
        <p:spPr>
          <a:xfrm>
            <a:off x="6086895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立方体 35"/>
          <p:cNvSpPr/>
          <p:nvPr/>
        </p:nvSpPr>
        <p:spPr>
          <a:xfrm>
            <a:off x="7118937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78799" y="34217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15160" y="381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5653064" y="351260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6695476" y="34929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61564" y="38449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6" name="直接连接符 41"/>
          <p:cNvCxnSpPr/>
          <p:nvPr/>
        </p:nvCxnSpPr>
        <p:spPr>
          <a:xfrm>
            <a:off x="6551274" y="4074485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42"/>
          <p:cNvCxnSpPr/>
          <p:nvPr/>
        </p:nvCxnSpPr>
        <p:spPr>
          <a:xfrm flipH="1">
            <a:off x="6887884" y="4029603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60935" y="3403837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context</a:t>
            </a:r>
            <a:endParaRPr lang="zh-CN" alt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633672" y="3773688"/>
            <a:ext cx="690458" cy="147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30" y="1491885"/>
            <a:ext cx="6190939" cy="4952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Model: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FEMA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en-US" altLang="zh-CN" sz="2800" dirty="0" smtClean="0"/>
              <a:t>Flexible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Evolutionary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Multi-faceted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Analysis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Perturbation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446990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18" y="2738776"/>
            <a:ext cx="4294682" cy="34357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877318" y="2023672"/>
            <a:ext cx="329784" cy="2188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71607" y="2023672"/>
            <a:ext cx="254832" cy="1094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23882" y="2570813"/>
            <a:ext cx="1124263" cy="1528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081948" y="2509834"/>
            <a:ext cx="422991" cy="2411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6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35814" y="1487433"/>
            <a:ext cx="16765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Like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Reply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Share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Favorite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Retweet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Comment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Subscribe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Download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Add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to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Pin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Visit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……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67306"/>
            <a:ext cx="602511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9" y="2049291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/>
              <a:t>FEMA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矩形 48"/>
          <p:cNvSpPr/>
          <p:nvPr/>
        </p:nvSpPr>
        <p:spPr>
          <a:xfrm>
            <a:off x="1226709" y="2986107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矩形 49"/>
          <p:cNvSpPr/>
          <p:nvPr/>
        </p:nvSpPr>
        <p:spPr>
          <a:xfrm>
            <a:off x="1226709" y="4197453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2986107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4081257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58297" y="1590844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Bound Guarantee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682" y="1567231"/>
            <a:ext cx="219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Approximation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4836" y="2136333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core tensor</a:t>
            </a:r>
            <a:endParaRPr lang="zh-CN" alt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1125" y="5036795"/>
            <a:ext cx="2664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projection matrix</a:t>
            </a:r>
            <a:endParaRPr lang="zh-CN" alt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31174" y="2659553"/>
            <a:ext cx="269823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43133" y="2659553"/>
            <a:ext cx="788041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691921" y="4783869"/>
            <a:ext cx="540823" cy="387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32744" y="4661839"/>
            <a:ext cx="325553" cy="509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5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13133"/>
              </p:ext>
            </p:extLst>
          </p:nvPr>
        </p:nvGraphicFramePr>
        <p:xfrm>
          <a:off x="165216" y="1491853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Microsoft</a:t>
                      </a:r>
                      <a:r>
                        <a:rPr lang="en-US" altLang="zh-CN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Academic Search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Tencent</a:t>
                      </a:r>
                      <a:r>
                        <a:rPr lang="en-US" altLang="zh-CN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Weibo mentions “@”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FEMA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0.735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0.944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0.894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1.312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EMA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0.794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1.130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0.932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1.556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0.979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1.364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1.120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1.873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Precision</a:t>
                      </a:r>
                    </a:p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vs</a:t>
                      </a:r>
                    </a:p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Recall</a:t>
                      </a:r>
                      <a:endParaRPr lang="zh-CN" altLang="en-US" sz="2000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立方体 4"/>
          <p:cNvSpPr/>
          <p:nvPr/>
        </p:nvSpPr>
        <p:spPr>
          <a:xfrm>
            <a:off x="957304" y="235307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立方体 5"/>
          <p:cNvSpPr/>
          <p:nvPr/>
        </p:nvSpPr>
        <p:spPr>
          <a:xfrm>
            <a:off x="1518163" y="2408814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9" name="立方体 6"/>
          <p:cNvSpPr/>
          <p:nvPr/>
        </p:nvSpPr>
        <p:spPr>
          <a:xfrm>
            <a:off x="957303" y="2976997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0" name="立方体 7"/>
          <p:cNvSpPr/>
          <p:nvPr/>
        </p:nvSpPr>
        <p:spPr>
          <a:xfrm>
            <a:off x="957304" y="3649215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448" y="4225279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55" y="4225279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2"/>
          <p:cNvSpPr/>
          <p:nvPr/>
        </p:nvSpPr>
        <p:spPr>
          <a:xfrm>
            <a:off x="1907194" y="2230839"/>
            <a:ext cx="7115007" cy="593758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592542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4088" y="2327132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Evolutionary analysis:</a:t>
            </a: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 </a:t>
            </a:r>
            <a:r>
              <a:rPr lang="en-US" altLang="zh-CN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ΔX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直接连接符 8"/>
          <p:cNvCxnSpPr>
            <a:stCxn id="12" idx="1"/>
          </p:cNvCxnSpPr>
          <p:nvPr/>
        </p:nvCxnSpPr>
        <p:spPr>
          <a:xfrm flipH="1">
            <a:off x="4860032" y="2650298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088" y="1680801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Re-decomposition:</a:t>
            </a: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Re-compute projection matrices</a:t>
            </a:r>
          </a:p>
        </p:txBody>
      </p:sp>
      <p:cxnSp>
        <p:nvCxnSpPr>
          <p:cNvPr id="10" name="直接连接符 12"/>
          <p:cNvCxnSpPr>
            <a:stCxn id="14" idx="1"/>
          </p:cNvCxnSpPr>
          <p:nvPr/>
        </p:nvCxnSpPr>
        <p:spPr>
          <a:xfrm flipH="1">
            <a:off x="4716016" y="2003967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403722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Evolutionary analysis:</a:t>
            </a:r>
            <a:endParaRPr lang="en-US" altLang="zh-CN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ΔX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直接连接符 17"/>
          <p:cNvCxnSpPr/>
          <p:nvPr/>
        </p:nvCxnSpPr>
        <p:spPr>
          <a:xfrm flipH="1">
            <a:off x="4788024" y="4360394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4088" y="4671319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Re-decomposition:</a:t>
            </a:r>
            <a:endParaRPr lang="en-US" altLang="zh-CN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Re-compute projection matrices</a:t>
            </a:r>
          </a:p>
        </p:txBody>
      </p:sp>
      <p:cxnSp>
        <p:nvCxnSpPr>
          <p:cNvPr id="14" name="直接连接符 19"/>
          <p:cNvCxnSpPr/>
          <p:nvPr/>
        </p:nvCxnSpPr>
        <p:spPr>
          <a:xfrm flipH="1" flipV="1">
            <a:off x="4932040" y="4760896"/>
            <a:ext cx="432048" cy="233589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Demo:</a:t>
            </a:r>
            <a:r>
              <a:rPr lang="zh-CN" altLang="en-US" sz="3600" dirty="0" smtClean="0"/>
              <a:t> </a:t>
            </a:r>
            <a:r>
              <a:rPr lang="en-US" altLang="zh-CN" sz="3600" dirty="0" err="1" smtClean="0"/>
              <a:t>Author@Affiliation#Keyword</a:t>
            </a:r>
            <a:r>
              <a:rPr lang="zh-CN" altLang="en-US" sz="3600" dirty="0" smtClean="0"/>
              <a:t>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hlinkClick r:id="rId2"/>
              </a:rPr>
              <a:t>http://www.meng-jiang.com/demos/fema/mas/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48" y="2078932"/>
            <a:ext cx="6617503" cy="40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1424686"/>
            <a:ext cx="4033326" cy="137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98" y="2951888"/>
            <a:ext cx="2084312" cy="1527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2951888"/>
            <a:ext cx="2051264" cy="1478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10" y="1857910"/>
            <a:ext cx="4665749" cy="2310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4479090"/>
            <a:ext cx="5029442" cy="15939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 across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Multiple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Relational Domains.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2012.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Recommendation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with Cross-Domain Transferable Knowledge. </a:t>
            </a:r>
            <a:r>
              <a:rPr lang="en-US" altLang="zh-CN" i="1" dirty="0" smtClean="0">
                <a:latin typeface="Times" charset="0"/>
                <a:ea typeface="Times" charset="0"/>
                <a:cs typeface="Times" charset="0"/>
              </a:rPr>
              <a:t>TKDE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2015.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dirty="0" smtClean="0"/>
              <a:t>Representation: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Star-Structured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Graph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21" y="1511300"/>
            <a:ext cx="6545757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27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48"/>
          <p:cNvSpPr/>
          <p:nvPr/>
        </p:nvSpPr>
        <p:spPr>
          <a:xfrm>
            <a:off x="6500754" y="3544236"/>
            <a:ext cx="503376" cy="5054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2359"/>
            <a:ext cx="4174761" cy="28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89578" y="2505512"/>
            <a:ext cx="1070548" cy="7780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89578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0719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60719" y="2505511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下箭头 46"/>
          <p:cNvSpPr/>
          <p:nvPr/>
        </p:nvSpPr>
        <p:spPr>
          <a:xfrm rot="7629485">
            <a:off x="6870519" y="3878246"/>
            <a:ext cx="453295" cy="39953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下箭头 46"/>
          <p:cNvSpPr/>
          <p:nvPr/>
        </p:nvSpPr>
        <p:spPr>
          <a:xfrm rot="13293322">
            <a:off x="6232411" y="3904670"/>
            <a:ext cx="453295" cy="40654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下箭头 46"/>
          <p:cNvSpPr/>
          <p:nvPr/>
        </p:nvSpPr>
        <p:spPr>
          <a:xfrm rot="2504436">
            <a:off x="6872954" y="3253164"/>
            <a:ext cx="453295" cy="42803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95086" y="2582824"/>
            <a:ext cx="790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smtClean="0">
                <a:latin typeface="Times" charset="0"/>
                <a:ea typeface="Times" charset="0"/>
                <a:cs typeface="Times" charset="0"/>
              </a:rPr>
              <a:t>tgt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02721" y="2566087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aux1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26419" y="4361563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aux3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02721" y="4378845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aux2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48"/>
          <p:cNvSpPr/>
          <p:nvPr/>
        </p:nvSpPr>
        <p:spPr>
          <a:xfrm>
            <a:off x="1483238" y="3242844"/>
            <a:ext cx="2128612" cy="10273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46"/>
          <p:cNvSpPr/>
          <p:nvPr/>
        </p:nvSpPr>
        <p:spPr>
          <a:xfrm rot="7629485">
            <a:off x="6175105" y="3000880"/>
            <a:ext cx="453295" cy="88049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15918" y="5196057"/>
            <a:ext cx="346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Bridge:</a:t>
            </a:r>
            <a:r>
              <a:rPr lang="zh-CN" altLang="en-US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Tie</a:t>
            </a:r>
            <a:r>
              <a:rPr lang="zh-CN" altLang="en-US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strength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smtClean="0"/>
              <a:t>Hybrid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Walk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Updating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links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Updating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within-domain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links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60" y="2191277"/>
            <a:ext cx="2978106" cy="167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31584"/>
            <a:ext cx="4319698" cy="166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5295508"/>
            <a:ext cx="4002374" cy="818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16" y="3208304"/>
            <a:ext cx="3773774" cy="735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4413320"/>
            <a:ext cx="4230974" cy="8821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2080740"/>
            <a:ext cx="3050357" cy="11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2499594"/>
            <a:ext cx="91440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4746787"/>
            <a:ext cx="9144001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977769"/>
            <a:ext cx="6650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Comparing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Walk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Restarts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odels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223510"/>
            <a:ext cx="6505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Comparing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Baselines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104930" y="2697787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/>
        </p:nvSpPr>
        <p:spPr>
          <a:xfrm>
            <a:off x="104930" y="4935528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17" y="488422"/>
            <a:ext cx="2012883" cy="158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下箭头 46"/>
          <p:cNvSpPr/>
          <p:nvPr/>
        </p:nvSpPr>
        <p:spPr>
          <a:xfrm rot="10800000">
            <a:off x="6447269" y="1389452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下箭头 46"/>
          <p:cNvSpPr/>
          <p:nvPr/>
        </p:nvSpPr>
        <p:spPr>
          <a:xfrm rot="10800000">
            <a:off x="6447268" y="717377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3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Knowledge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transfer from auxiliary domains improves cold-start users’ behavior </a:t>
            </a:r>
            <a:r>
              <a:rPr lang="en-US" altLang="zh-CN" sz="2800" dirty="0" smtClean="0"/>
              <a:t>prediction</a:t>
            </a:r>
            <a:endParaRPr lang="zh-CN" altLang="en-US" sz="2800" dirty="0" smtClean="0"/>
          </a:p>
          <a:p>
            <a:pPr lvl="1"/>
            <a:r>
              <a:rPr lang="en-US" altLang="zh-CN" sz="2400" dirty="0"/>
              <a:t>Using aux. (label) data, </a:t>
            </a:r>
            <a:r>
              <a:rPr lang="en-US" altLang="zh-CN" sz="2400"/>
              <a:t>saving </a:t>
            </a:r>
            <a:r>
              <a:rPr lang="en-US" altLang="zh-CN" sz="2400" b="1" i="1" smtClean="0">
                <a:solidFill>
                  <a:srgbClr val="FF0000"/>
                </a:solidFill>
              </a:rPr>
              <a:t>60-70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% </a:t>
            </a:r>
            <a:r>
              <a:rPr lang="en-US" altLang="zh-CN" sz="2400" dirty="0"/>
              <a:t>tgt. (post) </a:t>
            </a:r>
            <a:r>
              <a:rPr lang="en-US" altLang="zh-CN" sz="2400" dirty="0" smtClean="0"/>
              <a:t>data</a:t>
            </a:r>
            <a:endParaRPr lang="en-US" altLang="zh-C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06" y="3073105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669650" y="3219606"/>
            <a:ext cx="1948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35%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365394" y="3745654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35460" y="4099351"/>
            <a:ext cx="1948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60%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492767" y="4514849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51408" y="3477268"/>
            <a:ext cx="2185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100%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29090" y="4159289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4"/>
          <p:cNvSpPr/>
          <p:nvPr/>
        </p:nvSpPr>
        <p:spPr>
          <a:xfrm>
            <a:off x="350401" y="4514849"/>
            <a:ext cx="2185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18%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100%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直接箭头连接符 15"/>
          <p:cNvCxnSpPr/>
          <p:nvPr/>
        </p:nvCxnSpPr>
        <p:spPr>
          <a:xfrm>
            <a:off x="2763241" y="4930348"/>
            <a:ext cx="1378017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35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" y="1489088"/>
            <a:ext cx="2105891" cy="52605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68" y="1489088"/>
            <a:ext cx="2432304" cy="3116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64" y="1489088"/>
            <a:ext cx="3657600" cy="2337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04" y="3918221"/>
            <a:ext cx="3657600" cy="25431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17325" y="6226467"/>
            <a:ext cx="1661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Facebook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61368" y="4344249"/>
            <a:ext cx="1314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Twitter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82463" y="3433969"/>
            <a:ext cx="1550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YouTube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12052" y="5484615"/>
            <a:ext cx="1553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Pinterest</a:t>
            </a:r>
            <a:endParaRPr lang="en-US" sz="2800" b="1" dirty="0">
              <a:solidFill>
                <a:srgbClr val="C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2" y="1511300"/>
            <a:ext cx="6025116" cy="453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Little is Much: Bridging Cross-Platform Behaviors through Overlapped Crowds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AAAI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2016.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49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Cross-Platform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7" y="1511300"/>
            <a:ext cx="766504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Observation: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Partially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Overlapped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Crowds</a:t>
            </a:r>
            <a:r>
              <a:rPr lang="zh-CN" altLang="en-US" sz="3200" dirty="0" smtClean="0"/>
              <a:t>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91" y="488879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19" y="1765411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7" y="290133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5182120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9" name="Oval 8"/>
          <p:cNvSpPr/>
          <p:nvPr/>
        </p:nvSpPr>
        <p:spPr>
          <a:xfrm>
            <a:off x="457200" y="2041561"/>
            <a:ext cx="5320765" cy="4048997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95522" y="1506331"/>
            <a:ext cx="5036208" cy="395744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7" y="205430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7" y="3302263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5" y="3890537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20" y="2387775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4628582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14" y="3362407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73" y="2593899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76" y="445968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93" y="4373774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91" y="4206524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75" y="224280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13" y="3242120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51" y="173872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22" y="2815719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cxnSp>
        <p:nvCxnSpPr>
          <p:cNvPr id="25" name="Straight Connector 24"/>
          <p:cNvCxnSpPr>
            <a:stCxn id="17" idx="2"/>
            <a:endCxn id="9" idx="0"/>
          </p:cNvCxnSpPr>
          <p:nvPr/>
        </p:nvCxnSpPr>
        <p:spPr>
          <a:xfrm>
            <a:off x="1027681" y="4622057"/>
            <a:ext cx="948270" cy="2667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9" idx="0"/>
          </p:cNvCxnSpPr>
          <p:nvPr/>
        </p:nvCxnSpPr>
        <p:spPr>
          <a:xfrm>
            <a:off x="1336823" y="3632853"/>
            <a:ext cx="639128" cy="125594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2" idx="0"/>
          </p:cNvCxnSpPr>
          <p:nvPr/>
        </p:nvCxnSpPr>
        <p:spPr>
          <a:xfrm>
            <a:off x="1336823" y="3632853"/>
            <a:ext cx="1545453" cy="154926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2"/>
            <a:endCxn id="19" idx="0"/>
          </p:cNvCxnSpPr>
          <p:nvPr/>
        </p:nvCxnSpPr>
        <p:spPr>
          <a:xfrm>
            <a:off x="3339301" y="2974323"/>
            <a:ext cx="390814" cy="1654259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7" idx="3"/>
            <a:endCxn id="19" idx="0"/>
          </p:cNvCxnSpPr>
          <p:nvPr/>
        </p:nvCxnSpPr>
        <p:spPr>
          <a:xfrm>
            <a:off x="2625965" y="3607880"/>
            <a:ext cx="1104150" cy="1020702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3"/>
            <a:endCxn id="21" idx="1"/>
          </p:cNvCxnSpPr>
          <p:nvPr/>
        </p:nvCxnSpPr>
        <p:spPr>
          <a:xfrm flipV="1">
            <a:off x="2625965" y="2959659"/>
            <a:ext cx="1566908" cy="64822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5" idx="1"/>
          </p:cNvCxnSpPr>
          <p:nvPr/>
        </p:nvCxnSpPr>
        <p:spPr>
          <a:xfrm>
            <a:off x="3339301" y="2974323"/>
            <a:ext cx="1399690" cy="159796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1"/>
            <a:endCxn id="26" idx="2"/>
          </p:cNvCxnSpPr>
          <p:nvPr/>
        </p:nvCxnSpPr>
        <p:spPr>
          <a:xfrm flipH="1">
            <a:off x="3339301" y="2959659"/>
            <a:ext cx="853572" cy="1466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0" idx="1"/>
            <a:endCxn id="27" idx="3"/>
          </p:cNvCxnSpPr>
          <p:nvPr/>
        </p:nvCxnSpPr>
        <p:spPr>
          <a:xfrm flipH="1" flipV="1">
            <a:off x="2625965" y="3607880"/>
            <a:ext cx="1804149" cy="12028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  <a:endCxn id="19" idx="0"/>
          </p:cNvCxnSpPr>
          <p:nvPr/>
        </p:nvCxnSpPr>
        <p:spPr>
          <a:xfrm>
            <a:off x="2595472" y="2753535"/>
            <a:ext cx="1134643" cy="187504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7" idx="3"/>
            <a:endCxn id="12" idx="0"/>
          </p:cNvCxnSpPr>
          <p:nvPr/>
        </p:nvCxnSpPr>
        <p:spPr>
          <a:xfrm>
            <a:off x="2625965" y="3607880"/>
            <a:ext cx="256311" cy="15742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2"/>
            <a:endCxn id="21" idx="3"/>
          </p:cNvCxnSpPr>
          <p:nvPr/>
        </p:nvCxnSpPr>
        <p:spPr>
          <a:xfrm flipH="1">
            <a:off x="4924393" y="2496931"/>
            <a:ext cx="1503586" cy="462728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2"/>
            <a:endCxn id="20" idx="3"/>
          </p:cNvCxnSpPr>
          <p:nvPr/>
        </p:nvCxnSpPr>
        <p:spPr>
          <a:xfrm flipH="1">
            <a:off x="5161634" y="2470247"/>
            <a:ext cx="279277" cy="125792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2"/>
            <a:endCxn id="20" idx="3"/>
          </p:cNvCxnSpPr>
          <p:nvPr/>
        </p:nvCxnSpPr>
        <p:spPr>
          <a:xfrm flipH="1">
            <a:off x="5161634" y="2496931"/>
            <a:ext cx="1266345" cy="123123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2"/>
            <a:endCxn id="25" idx="3"/>
          </p:cNvCxnSpPr>
          <p:nvPr/>
        </p:nvCxnSpPr>
        <p:spPr>
          <a:xfrm flipH="1">
            <a:off x="5470511" y="2785827"/>
            <a:ext cx="1818756" cy="178645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25" idx="3"/>
          </p:cNvCxnSpPr>
          <p:nvPr/>
        </p:nvCxnSpPr>
        <p:spPr>
          <a:xfrm flipH="1">
            <a:off x="5470511" y="4033783"/>
            <a:ext cx="1661356" cy="53850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8" idx="2"/>
            <a:endCxn id="25" idx="3"/>
          </p:cNvCxnSpPr>
          <p:nvPr/>
        </p:nvCxnSpPr>
        <p:spPr>
          <a:xfrm>
            <a:off x="5440911" y="2470247"/>
            <a:ext cx="29600" cy="210203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2"/>
            <a:endCxn id="22" idx="0"/>
          </p:cNvCxnSpPr>
          <p:nvPr/>
        </p:nvCxnSpPr>
        <p:spPr>
          <a:xfrm flipH="1">
            <a:off x="6286136" y="2496931"/>
            <a:ext cx="141843" cy="196275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2"/>
            <a:endCxn id="24" idx="0"/>
          </p:cNvCxnSpPr>
          <p:nvPr/>
        </p:nvCxnSpPr>
        <p:spPr>
          <a:xfrm flipH="1">
            <a:off x="7426053" y="3547239"/>
            <a:ext cx="464829" cy="826535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6" idx="2"/>
            <a:endCxn id="24" idx="0"/>
          </p:cNvCxnSpPr>
          <p:nvPr/>
        </p:nvCxnSpPr>
        <p:spPr>
          <a:xfrm>
            <a:off x="7131867" y="4033783"/>
            <a:ext cx="294186" cy="33999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4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24" y="4348455"/>
            <a:ext cx="3154973" cy="1744374"/>
          </a:xfrm>
          <a:prstGeom prst="rect">
            <a:avLst/>
          </a:prstGeom>
        </p:spPr>
      </p:pic>
      <p:sp>
        <p:nvSpPr>
          <p:cNvPr id="6" name="立方体 35"/>
          <p:cNvSpPr/>
          <p:nvPr/>
        </p:nvSpPr>
        <p:spPr>
          <a:xfrm>
            <a:off x="2050818" y="2081134"/>
            <a:ext cx="1508760" cy="1288207"/>
          </a:xfrm>
          <a:prstGeom prst="cube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立方体 35"/>
          <p:cNvSpPr/>
          <p:nvPr/>
        </p:nvSpPr>
        <p:spPr>
          <a:xfrm>
            <a:off x="3559578" y="3043260"/>
            <a:ext cx="1508760" cy="1207538"/>
          </a:xfrm>
          <a:prstGeom prst="cube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58989" y="282306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8989" y="206738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8989" y="3577267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696414"/>
            <a:ext cx="1597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Sina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64" y="3231530"/>
            <a:ext cx="11592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Douban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909290" y="2261372"/>
            <a:ext cx="549699" cy="190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909290" y="2261372"/>
            <a:ext cx="549699" cy="9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1"/>
          </p:cNvCxnSpPr>
          <p:nvPr/>
        </p:nvCxnSpPr>
        <p:spPr>
          <a:xfrm flipV="1">
            <a:off x="1184139" y="3207787"/>
            <a:ext cx="274850" cy="53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1" idx="1"/>
          </p:cNvCxnSpPr>
          <p:nvPr/>
        </p:nvCxnSpPr>
        <p:spPr>
          <a:xfrm>
            <a:off x="1184139" y="3738850"/>
            <a:ext cx="274850" cy="22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13365" y="1365530"/>
            <a:ext cx="1404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Sina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tags/entities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7756" y="1365530"/>
            <a:ext cx="16065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Douban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ovies/books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立方体 35"/>
          <p:cNvSpPr/>
          <p:nvPr/>
        </p:nvSpPr>
        <p:spPr>
          <a:xfrm>
            <a:off x="2050818" y="3043260"/>
            <a:ext cx="3017520" cy="326081"/>
          </a:xfrm>
          <a:prstGeom prst="cube">
            <a:avLst>
              <a:gd name="adj" fmla="val 0"/>
            </a:avLst>
          </a:prstGeom>
          <a:solidFill>
            <a:srgbClr val="A2E5D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208836"/>
              </p:ext>
            </p:extLst>
          </p:nvPr>
        </p:nvGraphicFramePr>
        <p:xfrm>
          <a:off x="5376472" y="1497882"/>
          <a:ext cx="339852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542060"/>
                <a:gridCol w="110788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45454"/>
              </p:ext>
            </p:extLst>
          </p:nvPr>
        </p:nvGraphicFramePr>
        <p:xfrm>
          <a:off x="5376472" y="3792253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下箭头 46"/>
          <p:cNvSpPr/>
          <p:nvPr/>
        </p:nvSpPr>
        <p:spPr>
          <a:xfrm rot="19141304">
            <a:off x="3254256" y="2868131"/>
            <a:ext cx="285370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下箭头 46"/>
          <p:cNvSpPr/>
          <p:nvPr/>
        </p:nvSpPr>
        <p:spPr>
          <a:xfrm rot="8363501">
            <a:off x="3587325" y="2611452"/>
            <a:ext cx="299597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Algorithm:</a:t>
            </a:r>
            <a:r>
              <a:rPr lang="zh-CN" altLang="en-US" dirty="0"/>
              <a:t> </a:t>
            </a:r>
            <a:r>
              <a:rPr lang="en-US" altLang="zh-CN" dirty="0" err="1" smtClean="0"/>
              <a:t>XPTrans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78" y="1511300"/>
            <a:ext cx="5753044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XPTrans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6924" y="1522296"/>
            <a:ext cx="4038600" cy="448868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Input</a:t>
            </a:r>
          </a:p>
          <a:p>
            <a:pPr lvl="1"/>
            <a:r>
              <a:rPr lang="en-US" altLang="zh-CN" sz="2000" dirty="0" smtClean="0"/>
              <a:t>Tgt./Aux. platform P/Q;</a:t>
            </a:r>
          </a:p>
          <a:p>
            <a:pPr lvl="1"/>
            <a:r>
              <a:rPr lang="en-US" altLang="zh-CN" sz="2000" dirty="0" smtClean="0"/>
              <a:t>Behavior data R(P)/R(Q);</a:t>
            </a:r>
          </a:p>
          <a:p>
            <a:pPr lvl="1"/>
            <a:r>
              <a:rPr lang="en-US" altLang="zh-CN" sz="2000" dirty="0" smtClean="0"/>
              <a:t>Observation W(P)/W(Q);</a:t>
            </a:r>
          </a:p>
          <a:p>
            <a:pPr lvl="1"/>
            <a:r>
              <a:rPr lang="en-US" altLang="zh-CN" sz="2000" dirty="0" smtClean="0"/>
              <a:t>Overlapping indicator W(P,Q),</a:t>
            </a:r>
          </a:p>
          <a:p>
            <a:r>
              <a:rPr lang="en-US" altLang="zh-CN" sz="2400" dirty="0" smtClean="0"/>
              <a:t>Output</a:t>
            </a:r>
          </a:p>
          <a:p>
            <a:pPr lvl="1"/>
            <a:r>
              <a:rPr lang="en-US" altLang="zh-CN" sz="2000" dirty="0" smtClean="0"/>
              <a:t>User latent representation U(P)/U(Q);</a:t>
            </a:r>
          </a:p>
          <a:p>
            <a:pPr lvl="1"/>
            <a:r>
              <a:rPr lang="en-US" altLang="zh-CN" sz="2000" dirty="0" smtClean="0"/>
              <a:t>Item latent representation V(P)/V(Q);</a:t>
            </a:r>
          </a:p>
          <a:p>
            <a:pPr lvl="1"/>
            <a:r>
              <a:rPr lang="en-US" altLang="zh-CN" sz="2000" dirty="0" smtClean="0"/>
              <a:t>Missing values in R(P)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>
          <a:xfrm>
            <a:off x="4648200" y="1522296"/>
            <a:ext cx="4038600" cy="448868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Objective function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232" y="2879980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720894" y="2187605"/>
            <a:ext cx="2094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Target platform</a:t>
            </a:r>
            <a:endParaRPr lang="zh-CN" altLang="en-US" sz="24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3112" y="2187605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Auxiliary platform</a:t>
            </a:r>
            <a:endParaRPr lang="zh-CN" altLang="en-US" sz="24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732516" y="2649270"/>
            <a:ext cx="270031" cy="230710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7941372" y="2649270"/>
            <a:ext cx="420350" cy="1052245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980259" y="5071370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Overlapping</a:t>
            </a:r>
            <a:r>
              <a:rPr lang="zh-CN" altLang="en-US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user similarity</a:t>
            </a:r>
            <a:endParaRPr lang="zh-CN" altLang="en-US" sz="2400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(Pair-wise</a:t>
            </a:r>
            <a:r>
              <a:rPr lang="zh-CN" altLang="en-US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regularization)</a:t>
            </a:r>
          </a:p>
        </p:txBody>
      </p:sp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6762959" y="4767944"/>
            <a:ext cx="470598" cy="303426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5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dirty="0" smtClean="0"/>
              <a:t>Results: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Leveraging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Auxiliary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Platform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Data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08989"/>
              </p:ext>
            </p:extLst>
          </p:nvPr>
        </p:nvGraphicFramePr>
        <p:xfrm>
          <a:off x="457200" y="2101772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zh-CN" altLang="en-US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667560"/>
              </p:ext>
            </p:extLst>
          </p:nvPr>
        </p:nvGraphicFramePr>
        <p:xfrm>
          <a:off x="457200" y="4257470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61246"/>
              </p:ext>
            </p:extLst>
          </p:nvPr>
        </p:nvGraphicFramePr>
        <p:xfrm>
          <a:off x="4480560" y="2101772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0.757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0.811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1.164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(-19%)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0.702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(+9.7%)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13939"/>
              </p:ext>
            </p:extLst>
          </p:nvPr>
        </p:nvGraphicFramePr>
        <p:xfrm>
          <a:off x="4480560" y="4257470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0.411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(-4.2%)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0.487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(+5.0%)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0.256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0.681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3926352" y="3973751"/>
            <a:ext cx="483577" cy="5029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3476" y="1546001"/>
            <a:ext cx="1578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NO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89359" y="1393886"/>
            <a:ext cx="2588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Same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2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Results:</a:t>
            </a:r>
            <a:r>
              <a:rPr lang="zh-CN" altLang="en-US" sz="3200" dirty="0"/>
              <a:t> </a:t>
            </a:r>
            <a:r>
              <a:rPr lang="en-US" altLang="zh-CN" sz="3200" dirty="0"/>
              <a:t>Leveraging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Spaces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48077"/>
              </p:ext>
            </p:extLst>
          </p:nvPr>
        </p:nvGraphicFramePr>
        <p:xfrm>
          <a:off x="4815840" y="2091209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0.715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0.821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0.722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(-38%)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(+17%)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32937"/>
              </p:ext>
            </p:extLst>
          </p:nvPr>
        </p:nvGraphicFramePr>
        <p:xfrm>
          <a:off x="4815840" y="4246907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0.374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(-11%)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0.533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(+12%)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0.236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0.705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4337833" y="4039389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4639" y="1383323"/>
            <a:ext cx="25761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Different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2737"/>
              </p:ext>
            </p:extLst>
          </p:nvPr>
        </p:nvGraphicFramePr>
        <p:xfrm>
          <a:off x="137162" y="2091209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0.757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0.811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1.164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0.702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38"/>
              </p:ext>
            </p:extLst>
          </p:nvPr>
        </p:nvGraphicFramePr>
        <p:xfrm>
          <a:off x="137162" y="4246907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0.411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0.487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0.256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0.681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45961" y="1383323"/>
            <a:ext cx="2588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Same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Amazing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291895"/>
              </p:ext>
            </p:extLst>
          </p:nvPr>
        </p:nvGraphicFramePr>
        <p:xfrm>
          <a:off x="457200" y="2128588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zh-CN" altLang="en-US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41453"/>
              </p:ext>
            </p:extLst>
          </p:nvPr>
        </p:nvGraphicFramePr>
        <p:xfrm>
          <a:off x="457200" y="4284286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23476" y="1646557"/>
            <a:ext cx="1578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NO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71118"/>
              </p:ext>
            </p:extLst>
          </p:nvPr>
        </p:nvGraphicFramePr>
        <p:xfrm>
          <a:off x="4815840" y="2128096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0.715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0.821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0.722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0.820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50320"/>
              </p:ext>
            </p:extLst>
          </p:nvPr>
        </p:nvGraphicFramePr>
        <p:xfrm>
          <a:off x="4815840" y="4283794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0.374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0.533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0.236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0.705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下箭头 46"/>
          <p:cNvSpPr/>
          <p:nvPr/>
        </p:nvSpPr>
        <p:spPr>
          <a:xfrm rot="16200000">
            <a:off x="4093992" y="4076276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5424639" y="1420210"/>
            <a:ext cx="25753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Different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矩形 48"/>
          <p:cNvSpPr/>
          <p:nvPr/>
        </p:nvSpPr>
        <p:spPr>
          <a:xfrm>
            <a:off x="1063619" y="3475058"/>
            <a:ext cx="2533021" cy="3700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8"/>
          <p:cNvSpPr/>
          <p:nvPr/>
        </p:nvSpPr>
        <p:spPr>
          <a:xfrm>
            <a:off x="5424639" y="3872586"/>
            <a:ext cx="2746586" cy="378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Results: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Sizes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Spaces</a:t>
            </a:r>
            <a:r>
              <a:rPr lang="zh-CN" altLang="en-US" sz="3200" dirty="0" smtClean="0"/>
              <a:t> </a:t>
            </a:r>
            <a:endParaRPr lang="zh-CN" alt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1511300"/>
            <a:ext cx="7573107" cy="45339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65714" y="4474030"/>
            <a:ext cx="636815" cy="473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April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2011:</a:t>
            </a:r>
            <a:r>
              <a:rPr lang="zh-CN" altLang="en-US" sz="2400" dirty="0" smtClean="0"/>
              <a:t> </a:t>
            </a:r>
            <a:r>
              <a:rPr lang="en-US" altLang="zh-CN" sz="2400" b="1" dirty="0" err="1" smtClean="0"/>
              <a:t>Tencent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Weibo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visited Tsinghua University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conversion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rate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(&lt;</a:t>
            </a:r>
            <a:r>
              <a:rPr lang="zh-CN" altLang="en-US" dirty="0" smtClean="0"/>
              <a:t> </a:t>
            </a:r>
            <a:r>
              <a:rPr lang="en-US" altLang="zh-CN" dirty="0"/>
              <a:t>6</a:t>
            </a:r>
            <a:r>
              <a:rPr lang="en-US" altLang="zh-CN" dirty="0" smtClean="0"/>
              <a:t>%):</a:t>
            </a:r>
            <a:r>
              <a:rPr lang="zh-CN" altLang="en-US" dirty="0" smtClean="0"/>
              <a:t> </a:t>
            </a:r>
            <a:r>
              <a:rPr lang="en-US" altLang="zh-CN" dirty="0" smtClean="0"/>
              <a:t>#retweets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social</a:t>
            </a:r>
            <a:r>
              <a:rPr lang="zh-CN" altLang="en-US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recommender</a:t>
            </a:r>
            <a:r>
              <a:rPr lang="zh-CN" altLang="en-US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system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r>
              <a:rPr lang="en-US" altLang="zh-CN" b="1" dirty="0" smtClean="0"/>
              <a:t>Given</a:t>
            </a:r>
            <a:endParaRPr lang="zh-CN" altLang="en-US" b="1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r>
              <a:rPr lang="en-US" altLang="zh-CN" b="1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tweet/item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retweet.</a:t>
            </a:r>
            <a:endParaRPr lang="zh-CN" alt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13664" y="415526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948870" y="524153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1719" y="3179282"/>
            <a:ext cx="3260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3102" y="3179282"/>
            <a:ext cx="2889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274985" y="450783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150835" y="361063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>
            <a:stCxn id="5" idx="6"/>
            <a:endCxn id="11" idx="2"/>
          </p:cNvCxnSpPr>
          <p:nvPr/>
        </p:nvCxnSpPr>
        <p:spPr>
          <a:xfrm flipV="1">
            <a:off x="970864" y="3839232"/>
            <a:ext cx="1179971" cy="544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6"/>
            <a:endCxn id="10" idx="2"/>
          </p:cNvCxnSpPr>
          <p:nvPr/>
        </p:nvCxnSpPr>
        <p:spPr>
          <a:xfrm>
            <a:off x="970864" y="4383863"/>
            <a:ext cx="1304121" cy="352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6"/>
            <a:endCxn id="10" idx="3"/>
          </p:cNvCxnSpPr>
          <p:nvPr/>
        </p:nvCxnSpPr>
        <p:spPr>
          <a:xfrm flipV="1">
            <a:off x="1406070" y="4898076"/>
            <a:ext cx="935870" cy="572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2368525" y="522229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6" name="Straight Connector 55"/>
          <p:cNvCxnSpPr>
            <a:stCxn id="6" idx="6"/>
            <a:endCxn id="55" idx="2"/>
          </p:cNvCxnSpPr>
          <p:nvPr/>
        </p:nvCxnSpPr>
        <p:spPr>
          <a:xfrm flipV="1">
            <a:off x="1406070" y="5450892"/>
            <a:ext cx="962455" cy="19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" idx="6"/>
            <a:endCxn id="11" idx="3"/>
          </p:cNvCxnSpPr>
          <p:nvPr/>
        </p:nvCxnSpPr>
        <p:spPr>
          <a:xfrm flipV="1">
            <a:off x="1406070" y="4000877"/>
            <a:ext cx="811720" cy="14692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>
            <a:spLocks noChangeAspect="1"/>
          </p:cNvSpPr>
          <p:nvPr/>
        </p:nvSpPr>
        <p:spPr>
          <a:xfrm>
            <a:off x="4138129" y="395613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4595329" y="519470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5848085" y="4046956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5851490" y="494134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8" name="Straight Arrow Connector 77"/>
          <p:cNvCxnSpPr>
            <a:stCxn id="73" idx="0"/>
            <a:endCxn id="72" idx="5"/>
          </p:cNvCxnSpPr>
          <p:nvPr/>
        </p:nvCxnSpPr>
        <p:spPr>
          <a:xfrm flipH="1" flipV="1">
            <a:off x="4528374" y="4346383"/>
            <a:ext cx="295555" cy="84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6"/>
            <a:endCxn id="75" idx="2"/>
          </p:cNvCxnSpPr>
          <p:nvPr/>
        </p:nvCxnSpPr>
        <p:spPr>
          <a:xfrm flipV="1">
            <a:off x="5052529" y="5169943"/>
            <a:ext cx="798961" cy="253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5" idx="0"/>
            <a:endCxn id="74" idx="4"/>
          </p:cNvCxnSpPr>
          <p:nvPr/>
        </p:nvCxnSpPr>
        <p:spPr>
          <a:xfrm flipH="1" flipV="1">
            <a:off x="6076685" y="4504156"/>
            <a:ext cx="3405" cy="437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4" idx="5"/>
            <a:endCxn id="75" idx="7"/>
          </p:cNvCxnSpPr>
          <p:nvPr/>
        </p:nvCxnSpPr>
        <p:spPr>
          <a:xfrm>
            <a:off x="6238330" y="4437201"/>
            <a:ext cx="3405" cy="571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>
            <a:spLocks noChangeAspect="1"/>
          </p:cNvSpPr>
          <p:nvPr/>
        </p:nvSpPr>
        <p:spPr>
          <a:xfrm>
            <a:off x="5047985" y="370972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6" name="Straight Arrow Connector 95"/>
          <p:cNvCxnSpPr>
            <a:stCxn id="74" idx="1"/>
            <a:endCxn id="95" idx="6"/>
          </p:cNvCxnSpPr>
          <p:nvPr/>
        </p:nvCxnSpPr>
        <p:spPr>
          <a:xfrm flipH="1" flipV="1">
            <a:off x="5505185" y="3938324"/>
            <a:ext cx="409855" cy="1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3515194" y="3698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757750" y="5053975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receiver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 rot="20025258">
            <a:off x="1190339" y="378650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960234" y="465542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6492868" y="2840437"/>
            <a:ext cx="26511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(topic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level)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Blei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169596" y="486994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6872241" y="374645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8428418" y="5024403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0" name="Straight Connector 129"/>
          <p:cNvCxnSpPr>
            <a:stCxn id="126" idx="4"/>
            <a:endCxn id="125" idx="0"/>
          </p:cNvCxnSpPr>
          <p:nvPr/>
        </p:nvCxnSpPr>
        <p:spPr>
          <a:xfrm>
            <a:off x="7100841" y="4203652"/>
            <a:ext cx="297355" cy="666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5"/>
            <a:endCxn id="127" idx="1"/>
          </p:cNvCxnSpPr>
          <p:nvPr/>
        </p:nvCxnSpPr>
        <p:spPr>
          <a:xfrm>
            <a:off x="7262486" y="4136697"/>
            <a:ext cx="1232887" cy="954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7645047" y="370278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0.1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6803922" y="439459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0.9</a:t>
            </a:r>
            <a:endParaRPr lang="en-US" dirty="0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8314103" y="392902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1" name="Straight Connector 150"/>
          <p:cNvCxnSpPr>
            <a:stCxn id="150" idx="4"/>
            <a:endCxn id="127" idx="0"/>
          </p:cNvCxnSpPr>
          <p:nvPr/>
        </p:nvCxnSpPr>
        <p:spPr>
          <a:xfrm>
            <a:off x="8542703" y="4386226"/>
            <a:ext cx="114315" cy="638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8598871" y="442156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0.7</a:t>
            </a:r>
            <a:endParaRPr lang="en-US" dirty="0"/>
          </a:p>
        </p:txBody>
      </p:sp>
      <p:cxnSp>
        <p:nvCxnSpPr>
          <p:cNvPr id="155" name="Straight Connector 154"/>
          <p:cNvCxnSpPr>
            <a:stCxn id="126" idx="6"/>
            <a:endCxn id="150" idx="2"/>
          </p:cNvCxnSpPr>
          <p:nvPr/>
        </p:nvCxnSpPr>
        <p:spPr>
          <a:xfrm>
            <a:off x="7329441" y="3975052"/>
            <a:ext cx="984662" cy="182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5" idx="7"/>
            <a:endCxn id="150" idx="3"/>
          </p:cNvCxnSpPr>
          <p:nvPr/>
        </p:nvCxnSpPr>
        <p:spPr>
          <a:xfrm flipV="1">
            <a:off x="7559841" y="4319271"/>
            <a:ext cx="821217" cy="617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25" idx="6"/>
            <a:endCxn id="127" idx="2"/>
          </p:cNvCxnSpPr>
          <p:nvPr/>
        </p:nvCxnSpPr>
        <p:spPr>
          <a:xfrm>
            <a:off x="7626796" y="5098541"/>
            <a:ext cx="801622" cy="15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30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55" grpId="0" animBg="1"/>
      <p:bldP spid="72" grpId="0" animBg="1"/>
      <p:bldP spid="73" grpId="0" animBg="1"/>
      <p:bldP spid="74" grpId="0" animBg="1"/>
      <p:bldP spid="75" grpId="0" animBg="1"/>
      <p:bldP spid="95" grpId="0" animBg="1"/>
      <p:bldP spid="108" grpId="0"/>
      <p:bldP spid="109" grpId="0"/>
      <p:bldP spid="110" grpId="0"/>
      <p:bldP spid="111" grpId="0"/>
      <p:bldP spid="124" grpId="0"/>
      <p:bldP spid="125" grpId="0" animBg="1"/>
      <p:bldP spid="126" grpId="0" animBg="1"/>
      <p:bldP spid="127" grpId="0" animBg="1"/>
      <p:bldP spid="147" grpId="0"/>
      <p:bldP spid="148" grpId="0"/>
      <p:bldP spid="150" grpId="0" animBg="1"/>
      <p:bldP spid="15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Like,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Favorite,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…</a:t>
            </a:r>
            <a:endParaRPr lang="zh-CN" altLang="en-US" sz="2400" dirty="0" smtClean="0"/>
          </a:p>
          <a:p>
            <a:r>
              <a:rPr lang="en-US" altLang="zh-CN" sz="2400" dirty="0" smtClean="0"/>
              <a:t>Memory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recommenders</a:t>
            </a:r>
            <a:endParaRPr lang="zh-CN" altLang="en-US" sz="2400" dirty="0" smtClean="0"/>
          </a:p>
          <a:p>
            <a:pPr lvl="1"/>
            <a:r>
              <a:rPr lang="en-US" altLang="zh-CN" dirty="0" err="1" smtClean="0"/>
              <a:t>TidalTrust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MoleTrust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TrustWalker</a:t>
            </a:r>
            <a:endParaRPr lang="zh-CN" altLang="en-US" dirty="0" smtClean="0"/>
          </a:p>
          <a:p>
            <a:r>
              <a:rPr lang="en-US" altLang="zh-CN" sz="2400" dirty="0" smtClean="0"/>
              <a:t>Model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recommenders</a:t>
            </a:r>
            <a:endParaRPr lang="zh-CN" altLang="en-US" sz="2400" dirty="0" smtClean="0"/>
          </a:p>
          <a:p>
            <a:pPr lvl="1"/>
            <a:r>
              <a:rPr lang="en-US" altLang="zh-CN" dirty="0" err="1" smtClean="0"/>
              <a:t>SoRec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Trust”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Ensemble,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SoReg</a:t>
            </a:r>
            <a:endParaRPr lang="zh-CN" altLang="en-US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ContextMF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contexts</a:t>
            </a:r>
            <a:r>
              <a:rPr lang="zh-CN" altLang="en-US" dirty="0"/>
              <a:t> </a:t>
            </a:r>
            <a:r>
              <a:rPr lang="en-US" altLang="zh-CN" dirty="0" smtClean="0"/>
              <a:t>(preference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influence)</a:t>
            </a:r>
            <a:endParaRPr lang="zh-CN" altLang="en-US" dirty="0" smtClean="0"/>
          </a:p>
          <a:p>
            <a:pPr lvl="1"/>
            <a:r>
              <a:rPr lang="en-US" altLang="zh-CN" b="1" dirty="0" smtClean="0"/>
              <a:t>FEMA: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(multidimensional)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HybridRW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Cross-domain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XPTrans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Cross-platform</a:t>
            </a:r>
            <a:r>
              <a:rPr lang="zh-CN" altLang="en-US" dirty="0" smtClean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 smtClean="0"/>
              <a:t>modeling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928"/>
            <a:ext cx="9144000" cy="5529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Blei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Jordan.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“Latent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dirichlet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JMLR,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Herlocker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Konstan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Terveen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Riedl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“Evaluating collaborative filtering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Volinsky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techniques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recommender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“Factorization meets the neighborhood: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multifaceted collaborative filtering </a:t>
            </a:r>
            <a:r>
              <a:rPr lang="en-US" altLang="zh-CN" sz="2000" dirty="0" smtClean="0"/>
              <a:t>model.”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“Collaborative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filtering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temporal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2010.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Balabanovic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Shoham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AB: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ontent-based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collaborative </a:t>
            </a:r>
            <a:r>
              <a:rPr lang="en-US" altLang="zh-CN" sz="2000" dirty="0"/>
              <a:t>r</a:t>
            </a:r>
            <a:r>
              <a:rPr lang="en-US" altLang="zh-CN" sz="2000" dirty="0" smtClean="0"/>
              <a:t>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1997.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Eigenrank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ranking-oriented approach to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“Probabilistic latent preference analysis for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CIKM,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9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Ma,</a:t>
            </a:r>
            <a:r>
              <a:rPr lang="zh-CN" altLang="en-US" sz="2000" dirty="0"/>
              <a:t> </a:t>
            </a: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Yang,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Sorec</a:t>
            </a:r>
            <a:r>
              <a:rPr lang="en-US" altLang="zh-CN" sz="2000" dirty="0"/>
              <a:t>: Social recommendation using probabilistic matrix factorization.”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CIKM,</a:t>
            </a:r>
            <a:r>
              <a:rPr lang="zh-CN" altLang="en-US" sz="2000" dirty="0"/>
              <a:t> </a:t>
            </a:r>
            <a:r>
              <a:rPr lang="en-US" altLang="zh-CN" sz="2000" dirty="0"/>
              <a:t>2008.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“Improving </a:t>
            </a:r>
            <a:r>
              <a:rPr lang="en-US" altLang="zh-CN" sz="2000" dirty="0" smtClean="0"/>
              <a:t>recommender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ystems </a:t>
            </a:r>
            <a:r>
              <a:rPr lang="en-US" altLang="zh-CN" sz="2000" dirty="0"/>
              <a:t>by </a:t>
            </a:r>
            <a:r>
              <a:rPr lang="en-US" altLang="zh-CN" sz="2000" dirty="0" smtClean="0"/>
              <a:t>incorporating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ocial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ontextual </a:t>
            </a:r>
            <a:r>
              <a:rPr lang="en-US" altLang="zh-CN" sz="2000" dirty="0"/>
              <a:t>i</a:t>
            </a:r>
            <a:r>
              <a:rPr lang="en-US" altLang="zh-CN" sz="2000" dirty="0" smtClean="0"/>
              <a:t>nformation.”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“Recommender systems with social </a:t>
            </a:r>
            <a:r>
              <a:rPr lang="en-US" altLang="zh-CN" sz="2000" dirty="0" smtClean="0"/>
              <a:t>regularization.”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Singh,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Kleinberg.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“Patterns of influence in a recommendation </a:t>
            </a:r>
            <a:r>
              <a:rPr lang="en-US" altLang="zh-CN" sz="2000" dirty="0" smtClean="0"/>
              <a:t>network.”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Massa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Paolo.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“Trust-aware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RecSys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Jamali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Martin.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TrustWalker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random walk model for combining trust-based and item-based </a:t>
            </a:r>
            <a:r>
              <a:rPr lang="en-US" altLang="zh-CN" sz="2000" dirty="0" smtClean="0"/>
              <a:t>recommendation.”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“Learning to recommend with social trust </a:t>
            </a:r>
            <a:r>
              <a:rPr lang="en-US" altLang="zh-CN" sz="2000" dirty="0" smtClean="0"/>
              <a:t>ensemble.”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</a:p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Ma.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“Learning to recommend with explicit and implicit social relations.”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ACM</a:t>
            </a:r>
            <a:r>
              <a:rPr lang="zh-CN" altLang="en-US" sz="2000" dirty="0"/>
              <a:t> </a:t>
            </a:r>
            <a:r>
              <a:rPr lang="en-US" altLang="zh-CN" sz="2000" dirty="0"/>
              <a:t>TIST,</a:t>
            </a:r>
            <a:r>
              <a:rPr lang="zh-CN" altLang="en-US" sz="2000" dirty="0"/>
              <a:t> </a:t>
            </a:r>
            <a:r>
              <a:rPr lang="en-US" altLang="zh-CN" sz="2000" dirty="0"/>
              <a:t>2011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1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“On power-law relationships of the internet topology.”</a:t>
            </a:r>
            <a:r>
              <a:rPr lang="zh-CN" altLang="en-US" sz="2000" dirty="0"/>
              <a:t> </a:t>
            </a:r>
            <a:r>
              <a:rPr lang="en-US" altLang="zh-CN" sz="2000" dirty="0"/>
              <a:t>SIGCOMM,</a:t>
            </a:r>
            <a:r>
              <a:rPr lang="zh-CN" altLang="en-US" sz="2000" dirty="0"/>
              <a:t> </a:t>
            </a:r>
            <a:r>
              <a:rPr lang="en-US" altLang="zh-CN" sz="2000" dirty="0"/>
              <a:t>1999.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A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Broder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Kumar,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Maghoul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Raghavan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Rajagopalan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Stata,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Tomkins,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Weiner.</a:t>
            </a:r>
            <a:r>
              <a:rPr lang="zh-CN" altLang="en-US" sz="2000" dirty="0"/>
              <a:t> </a:t>
            </a:r>
            <a:r>
              <a:rPr lang="en-US" altLang="zh-CN" sz="2000" dirty="0"/>
              <a:t>“Graph structure in the web.”</a:t>
            </a:r>
            <a:r>
              <a:rPr lang="zh-CN" altLang="en-US" sz="2000" dirty="0"/>
              <a:t> </a:t>
            </a:r>
            <a:r>
              <a:rPr lang="en-US" altLang="zh-CN" sz="2000" dirty="0"/>
              <a:t>Computer</a:t>
            </a:r>
            <a:r>
              <a:rPr lang="zh-CN" altLang="en-US" sz="2000" dirty="0"/>
              <a:t> </a:t>
            </a:r>
            <a:r>
              <a:rPr lang="en-US" altLang="zh-CN" sz="2000" dirty="0"/>
              <a:t>Networks,</a:t>
            </a:r>
            <a:r>
              <a:rPr lang="zh-CN" altLang="en-US" sz="2000" dirty="0"/>
              <a:t> </a:t>
            </a:r>
            <a:r>
              <a:rPr lang="en-US" altLang="zh-CN" sz="2000" dirty="0"/>
              <a:t>2000.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Chung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Lu.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“The average distances in random graphs with given expected </a:t>
            </a:r>
            <a:r>
              <a:rPr lang="en-US" altLang="zh-CN" sz="2000" dirty="0" smtClean="0"/>
              <a:t>degrees.”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PNAS,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2002.</a:t>
            </a:r>
          </a:p>
          <a:p>
            <a:pPr marL="0" indent="0">
              <a:buNone/>
            </a:pPr>
            <a:r>
              <a:rPr lang="en-US" altLang="zh-CN" sz="2000" dirty="0" smtClean="0"/>
              <a:t>J. Kleinberg</a:t>
            </a:r>
            <a:r>
              <a:rPr lang="en-US" altLang="zh-CN" sz="2000" dirty="0"/>
              <a:t>. “Authoritative sources in a hyperlinked </a:t>
            </a:r>
            <a:r>
              <a:rPr lang="en-US" altLang="zh-CN" sz="2000" dirty="0" smtClean="0"/>
              <a:t>environment.” JACM, 1999.</a:t>
            </a:r>
          </a:p>
          <a:p>
            <a:pPr marL="0" indent="0">
              <a:buNone/>
            </a:pPr>
            <a:r>
              <a:rPr lang="en-US" altLang="zh-CN" sz="2000" dirty="0" smtClean="0"/>
              <a:t>H. </a:t>
            </a:r>
            <a:r>
              <a:rPr lang="en-US" altLang="zh-CN" sz="2000" dirty="0" err="1" smtClean="0"/>
              <a:t>Kwak</a:t>
            </a:r>
            <a:r>
              <a:rPr lang="en-US" altLang="zh-CN" sz="2000" dirty="0" smtClean="0"/>
              <a:t>, C. Lee, H. Park, and S. Moon</a:t>
            </a:r>
            <a:r>
              <a:rPr lang="en-US" altLang="zh-CN" sz="2000" dirty="0"/>
              <a:t>. “What is Twitter, a social network or a news media</a:t>
            </a:r>
            <a:r>
              <a:rPr lang="en-US" altLang="zh-CN" sz="2000" dirty="0" smtClean="0"/>
              <a:t>?” WWW, 2010.</a:t>
            </a:r>
          </a:p>
          <a:p>
            <a:pPr marL="0" indent="0">
              <a:buNone/>
            </a:pPr>
            <a:r>
              <a:rPr lang="en-US" altLang="zh-CN" sz="2000" dirty="0" smtClean="0"/>
              <a:t>B. </a:t>
            </a:r>
            <a:r>
              <a:rPr lang="en-US" altLang="zh-CN" sz="2000" dirty="0" err="1" smtClean="0"/>
              <a:t>Hooi</a:t>
            </a:r>
            <a:r>
              <a:rPr lang="en-US" altLang="zh-CN" sz="2000" dirty="0" smtClean="0"/>
              <a:t>, H.A. Song, A.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 N. Shah, K. Shin, and C. </a:t>
            </a:r>
            <a:r>
              <a:rPr lang="en-US" altLang="zh-CN" sz="2000" dirty="0" err="1" smtClean="0"/>
              <a:t>Faloutsos</a:t>
            </a:r>
            <a:r>
              <a:rPr lang="en-US" altLang="zh-CN" sz="2000" dirty="0"/>
              <a:t>. “</a:t>
            </a:r>
            <a:r>
              <a:rPr lang="en-US" altLang="zh-CN" sz="2000" dirty="0" err="1" smtClean="0"/>
              <a:t>Fraudar</a:t>
            </a:r>
            <a:r>
              <a:rPr lang="en-US" altLang="zh-CN" sz="2000" dirty="0" smtClean="0"/>
              <a:t>: Bounding </a:t>
            </a:r>
            <a:r>
              <a:rPr lang="en-US" altLang="zh-CN" sz="2000" dirty="0"/>
              <a:t>graph fraud in the face of </a:t>
            </a:r>
            <a:r>
              <a:rPr lang="en-US" altLang="zh-CN" sz="2000" dirty="0" smtClean="0"/>
              <a:t>camouflage.” KDD, 2016.</a:t>
            </a:r>
          </a:p>
          <a:p>
            <a:pPr marL="0" indent="0">
              <a:buNone/>
            </a:pPr>
            <a:r>
              <a:rPr lang="en-US" altLang="zh-CN" sz="2000" dirty="0" smtClean="0"/>
              <a:t>C. Aggarwal and J. Han. “Frequent pattern mining.” Springer, 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sz="2000" dirty="0"/>
              <a:t>J. Han, J. Pei, B. </a:t>
            </a:r>
            <a:r>
              <a:rPr lang="en-US" sz="2000" dirty="0" err="1"/>
              <a:t>Mortazavi-Asl</a:t>
            </a:r>
            <a:r>
              <a:rPr lang="en-US" sz="2000" dirty="0"/>
              <a:t>, Q. Chen, U. </a:t>
            </a:r>
            <a:r>
              <a:rPr lang="en-US" sz="2000" dirty="0" err="1"/>
              <a:t>Dayal</a:t>
            </a:r>
            <a:r>
              <a:rPr lang="en-US" sz="2000" dirty="0"/>
              <a:t>, and M. Hsu. “</a:t>
            </a:r>
            <a:r>
              <a:rPr lang="en-US" sz="2000" dirty="0" err="1"/>
              <a:t>FreeSpan</a:t>
            </a:r>
            <a:r>
              <a:rPr lang="en-US" sz="2000" dirty="0"/>
              <a:t>: </a:t>
            </a:r>
            <a:r>
              <a:rPr lang="en-US" altLang="zh-CN" sz="2000" dirty="0"/>
              <a:t>F</a:t>
            </a:r>
            <a:r>
              <a:rPr lang="en-US" sz="2000" dirty="0"/>
              <a:t>requent pattern-projected sequential pattern mining.” KDD, 2000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gspan</a:t>
            </a:r>
            <a:r>
              <a:rPr lang="en-US" sz="2000" dirty="0"/>
              <a:t>: Graph-based substructure pattern mining.” ICDM, 2003.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CloseGraph</a:t>
            </a:r>
            <a:r>
              <a:rPr lang="en-US" sz="2000" dirty="0"/>
              <a:t>: </a:t>
            </a:r>
            <a:r>
              <a:rPr lang="en-US" altLang="zh-CN" sz="2000" dirty="0"/>
              <a:t>M</a:t>
            </a:r>
            <a:r>
              <a:rPr lang="en-US" sz="2000" dirty="0"/>
              <a:t>ining closed frequent graph patterns.” KDD, 2003.</a:t>
            </a:r>
          </a:p>
          <a:p>
            <a:pPr marL="0" indent="0">
              <a:buNone/>
            </a:pPr>
            <a:r>
              <a:rPr lang="en-US" sz="2000" dirty="0" smtClean="0"/>
              <a:t>Y. Sun, J. Han, X. Yan, P.S. Yu, and T. Wu</a:t>
            </a:r>
            <a:r>
              <a:rPr lang="en-US" sz="2000" dirty="0"/>
              <a:t>. “</a:t>
            </a:r>
            <a:r>
              <a:rPr lang="en-US" sz="2000" dirty="0" err="1"/>
              <a:t>PathSim</a:t>
            </a:r>
            <a:r>
              <a:rPr lang="en-US" sz="2000" dirty="0"/>
              <a:t>: Meta path-based top-k similarity search in heterogeneous information </a:t>
            </a:r>
            <a:r>
              <a:rPr lang="en-US" sz="2000" dirty="0" smtClean="0"/>
              <a:t>networks.” VLDB, 2011.</a:t>
            </a:r>
          </a:p>
          <a:p>
            <a:pPr marL="0" indent="0">
              <a:buNone/>
            </a:pPr>
            <a:r>
              <a:rPr lang="en-US" sz="2000" dirty="0" smtClean="0"/>
              <a:t>Y. Sun, Y. Yu, and J. Han</a:t>
            </a:r>
            <a:r>
              <a:rPr lang="en-US" sz="2000" dirty="0"/>
              <a:t>. “Ranking-based clustering of heterogeneous information networks with star network </a:t>
            </a:r>
            <a:r>
              <a:rPr lang="en-US" sz="2000" dirty="0" smtClean="0"/>
              <a:t>schema.” KDD, 2009.</a:t>
            </a:r>
          </a:p>
          <a:p>
            <a:pPr marL="0" indent="0">
              <a:buNone/>
            </a:pPr>
            <a:r>
              <a:rPr lang="en-US" sz="2000" dirty="0" smtClean="0"/>
              <a:t>Y. Sun, J. Han, P. Zhao, Z. Yin, H. Cheng, and T. Wu</a:t>
            </a:r>
            <a:r>
              <a:rPr lang="en-US" sz="2000" dirty="0"/>
              <a:t>. “</a:t>
            </a:r>
            <a:r>
              <a:rPr lang="en-US" sz="2000" dirty="0" err="1"/>
              <a:t>RankClus</a:t>
            </a:r>
            <a:r>
              <a:rPr lang="en-US" sz="2000" dirty="0"/>
              <a:t>: </a:t>
            </a:r>
            <a:r>
              <a:rPr lang="en-US" altLang="zh-CN" sz="2000" dirty="0" smtClean="0"/>
              <a:t>In</a:t>
            </a:r>
            <a:r>
              <a:rPr lang="en-US" sz="2000" dirty="0" smtClean="0"/>
              <a:t>tegrating </a:t>
            </a:r>
            <a:r>
              <a:rPr lang="en-US" sz="2000" dirty="0"/>
              <a:t>clustering with ranking for heterogeneous information network </a:t>
            </a:r>
            <a:r>
              <a:rPr lang="en-US" sz="2000" dirty="0" smtClean="0"/>
              <a:t>analysis.” EDBT, 2009.</a:t>
            </a:r>
          </a:p>
          <a:p>
            <a:pPr marL="0" indent="0">
              <a:buNone/>
            </a:pPr>
            <a:r>
              <a:rPr lang="en-US" sz="2000" dirty="0" smtClean="0"/>
              <a:t>Y. Sun, R. Barber, M. Gupta, C. </a:t>
            </a:r>
            <a:r>
              <a:rPr lang="en-US" sz="2000" dirty="0" err="1" smtClean="0"/>
              <a:t>Aggarwar</a:t>
            </a:r>
            <a:r>
              <a:rPr lang="en-US" sz="2000" dirty="0" smtClean="0"/>
              <a:t>, and J. Han</a:t>
            </a:r>
            <a:r>
              <a:rPr lang="en-US" sz="2000" dirty="0"/>
              <a:t>. “Co-author relationship prediction in heterogeneous bibliographic </a:t>
            </a:r>
            <a:r>
              <a:rPr lang="en-US" sz="2000" dirty="0" smtClean="0"/>
              <a:t>networks.” ASONAM, 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Song,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“Scalable topical phrase mining from text corpora.”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Liu,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Shang,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Mining quality phrases from massive text corpora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2015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Tao,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Effective entity recognition and typing by relation phrase-based clustering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KDD,</a:t>
            </a:r>
            <a:r>
              <a:rPr lang="zh-CN" altLang="en-US" sz="2000" dirty="0"/>
              <a:t> </a:t>
            </a:r>
            <a:r>
              <a:rPr lang="en-US" altLang="zh-CN" sz="2000" dirty="0"/>
              <a:t>2015.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X.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Voss,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“Label noise reduction in entity typing by heterogeneous partial-label embedding.”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Danilevsky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Desai,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Nguyen,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Taula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phrase mining framework for recursive construction of a topical </a:t>
            </a:r>
            <a:r>
              <a:rPr lang="en-US" altLang="zh-CN" sz="2000" dirty="0" smtClean="0"/>
              <a:t>hierarchy.”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E.E.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Papalexakis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Sidiropoulos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ParCube</a:t>
            </a:r>
            <a:r>
              <a:rPr lang="en-US" altLang="zh-CN" sz="2000" dirty="0"/>
              <a:t>: S</a:t>
            </a:r>
            <a:r>
              <a:rPr lang="en-US" altLang="zh-CN" sz="2000" dirty="0" smtClean="0"/>
              <a:t>parse parallelizable tensor decompositions.”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2012.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Koutra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Vreeken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“VOG: S</a:t>
            </a:r>
            <a:r>
              <a:rPr lang="en-US" altLang="zh-CN" sz="2000" dirty="0" smtClean="0"/>
              <a:t>ummarizing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understanding large </a:t>
            </a:r>
            <a:r>
              <a:rPr lang="en-US" altLang="zh-CN" sz="2000" dirty="0"/>
              <a:t>g</a:t>
            </a:r>
            <a:r>
              <a:rPr lang="en-US" altLang="zh-CN" sz="2000" dirty="0" smtClean="0"/>
              <a:t>raphs.”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Wu.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Biperpedia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ontology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Yahya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ReNoun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Fact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nominal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attributes.”</a:t>
            </a:r>
            <a:r>
              <a:rPr lang="zh-CN" altLang="en-US" sz="2000" dirty="0"/>
              <a:t> </a:t>
            </a:r>
            <a:r>
              <a:rPr lang="en-US" altLang="zh-CN" sz="2000" dirty="0"/>
              <a:t>EMNLP,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N.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Noy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Sarawagi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Yu.</a:t>
            </a:r>
            <a:r>
              <a:rPr lang="zh-CN" altLang="en-US" sz="2000" dirty="0"/>
              <a:t> </a:t>
            </a:r>
            <a:r>
              <a:rPr lang="en-US" altLang="zh-CN" sz="2000" dirty="0"/>
              <a:t>“Discovering structure in the universe of attribute names.”</a:t>
            </a:r>
            <a:r>
              <a:rPr lang="zh-CN" altLang="en-US" sz="2000" dirty="0"/>
              <a:t> </a:t>
            </a:r>
            <a:r>
              <a:rPr lang="en-US" altLang="zh-CN" sz="2000" dirty="0"/>
              <a:t>WWW,</a:t>
            </a:r>
            <a:r>
              <a:rPr lang="zh-CN" altLang="en-US" sz="2000" dirty="0"/>
              <a:t> </a:t>
            </a:r>
            <a:r>
              <a:rPr lang="en-US" altLang="zh-CN" sz="2000" dirty="0"/>
              <a:t>2016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Q.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Gao,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Zhao,</a:t>
            </a:r>
            <a:r>
              <a:rPr lang="zh-CN" altLang="en-US" sz="2000" dirty="0"/>
              <a:t> </a:t>
            </a:r>
            <a:r>
              <a:rPr lang="en-US" altLang="zh-CN" sz="2000" dirty="0"/>
              <a:t>W.</a:t>
            </a:r>
            <a:r>
              <a:rPr lang="zh-CN" altLang="en-US" sz="2000" dirty="0"/>
              <a:t> </a:t>
            </a:r>
            <a:r>
              <a:rPr lang="en-US" altLang="zh-CN" sz="2000" dirty="0"/>
              <a:t>Fan,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“Resolving conflicts in heterogeneous data by truth discovery and source reliability estimation.”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Demirbas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</a:t>
            </a:r>
            <a:r>
              <a:rPr lang="en-US" altLang="zh-CN" sz="2000" dirty="0" smtClean="0"/>
              <a:t>confidence-aware approach </a:t>
            </a:r>
            <a:r>
              <a:rPr lang="en-US" altLang="zh-CN" sz="2000" dirty="0"/>
              <a:t>for t</a:t>
            </a:r>
            <a:r>
              <a:rPr lang="en-US" altLang="zh-CN" sz="2000" dirty="0" smtClean="0"/>
              <a:t>ruth discovery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long-tail </a:t>
            </a:r>
            <a:r>
              <a:rPr lang="en-US" altLang="zh-CN" sz="2000" dirty="0"/>
              <a:t>d</a:t>
            </a:r>
            <a:r>
              <a:rPr lang="en-US" altLang="zh-CN" sz="2000" dirty="0" smtClean="0"/>
              <a:t>ata.”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VLDB,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Qiu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Faitcrowd</a:t>
            </a:r>
            <a:r>
              <a:rPr lang="en-US" altLang="zh-CN" sz="2000" dirty="0"/>
              <a:t>: Fine grained truth discovery for </a:t>
            </a:r>
            <a:r>
              <a:rPr lang="en-US" altLang="zh-CN" sz="2000" dirty="0" err="1"/>
              <a:t>crowdsourced</a:t>
            </a:r>
            <a:r>
              <a:rPr lang="en-US" altLang="zh-CN" sz="2000" dirty="0"/>
              <a:t> data </a:t>
            </a:r>
            <a:r>
              <a:rPr lang="en-US" altLang="zh-CN" sz="2000" dirty="0" smtClean="0"/>
              <a:t>aggregation.”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survey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Explorations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Newsletter,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existence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West,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“Disinformation on the Web: Impact, </a:t>
            </a:r>
            <a:r>
              <a:rPr lang="en-US" altLang="zh-CN" sz="2000" dirty="0" smtClean="0"/>
              <a:t>characteristics</a:t>
            </a:r>
            <a:r>
              <a:rPr lang="en-US" altLang="zh-CN" sz="2000" dirty="0"/>
              <a:t>, and </a:t>
            </a:r>
            <a:r>
              <a:rPr lang="en-US" altLang="zh-CN" sz="2000" dirty="0" smtClean="0"/>
              <a:t>detection </a:t>
            </a:r>
            <a:r>
              <a:rPr lang="en-US" altLang="zh-CN" sz="2000" dirty="0"/>
              <a:t>of Wikipedia </a:t>
            </a:r>
            <a:r>
              <a:rPr lang="en-US" altLang="zh-CN" sz="2000" dirty="0" smtClean="0"/>
              <a:t>hoaxes.”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S. Kumar, F. </a:t>
            </a:r>
            <a:r>
              <a:rPr lang="en-US" altLang="zh-CN" sz="2000" dirty="0" err="1"/>
              <a:t>Spezzano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</a:t>
            </a:r>
            <a:r>
              <a:rPr lang="en-US" altLang="zh-CN" sz="2000" dirty="0"/>
              <a:t>. </a:t>
            </a:r>
            <a:r>
              <a:rPr lang="en-US" altLang="zh-CN" sz="2000" dirty="0" err="1" smtClean="0"/>
              <a:t>Subrahmanian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“Identifying </a:t>
            </a:r>
            <a:r>
              <a:rPr lang="en-US" altLang="zh-CN" sz="2000" dirty="0" smtClean="0"/>
              <a:t>malicious actors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social media.”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ASONAM,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(tutorial)</a:t>
            </a:r>
            <a:endParaRPr lang="zh-CN" altLang="en-US" sz="2000" dirty="0" smtClean="0"/>
          </a:p>
          <a:p>
            <a:pPr marL="0" indent="0">
              <a:buNone/>
            </a:pP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you!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/>
              <a:t>Data-Driven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Behavioral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Analytics:</a:t>
            </a:r>
          </a:p>
          <a:p>
            <a:r>
              <a:rPr lang="en-US" altLang="zh-CN" sz="2800" b="1" dirty="0" smtClean="0"/>
              <a:t>Observations, Representations and Models</a:t>
            </a:r>
            <a:endParaRPr lang="zh-CN" altLang="en-US" sz="2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4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Assumed that users are independent and identically 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(user-movie,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user-book,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etc.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6" y="2924437"/>
            <a:ext cx="3993365" cy="2702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16" y="2924437"/>
            <a:ext cx="3442447" cy="26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11C9A"/>
                </a:solidFill>
              </a:rPr>
              <a:t>Content-based</a:t>
            </a:r>
            <a:r>
              <a:rPr lang="en-US" dirty="0" smtClean="0"/>
              <a:t> recommender (e.g., TF</a:t>
            </a:r>
            <a:r>
              <a:rPr lang="en-US" altLang="zh-CN" dirty="0" smtClean="0"/>
              <a:t>-</a:t>
            </a:r>
            <a:r>
              <a:rPr lang="en-US" dirty="0" smtClean="0"/>
              <a:t>IDF)</a:t>
            </a:r>
          </a:p>
          <a:p>
            <a:pPr lvl="1"/>
            <a:r>
              <a:rPr lang="en-US" dirty="0" smtClean="0"/>
              <a:t>For textual information (e.g., news, documents)</a:t>
            </a:r>
          </a:p>
          <a:p>
            <a:pPr lvl="1"/>
            <a:r>
              <a:rPr lang="en-US" i="1" dirty="0" smtClean="0"/>
              <a:t>Limitation: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limited content analysis, over-specialization</a:t>
            </a:r>
          </a:p>
          <a:p>
            <a:r>
              <a:rPr lang="en-US" dirty="0" smtClean="0">
                <a:solidFill>
                  <a:srgbClr val="011C9A"/>
                </a:solidFill>
              </a:rPr>
              <a:t>Collaborative filtering </a:t>
            </a:r>
            <a:r>
              <a:rPr lang="en-US" dirty="0" smtClean="0"/>
              <a:t>based recommender</a:t>
            </a:r>
          </a:p>
          <a:p>
            <a:pPr lvl="1"/>
            <a:r>
              <a:rPr lang="en-US" dirty="0" smtClean="0"/>
              <a:t>Memory-based CF (e.g., PCC, similarity)</a:t>
            </a:r>
          </a:p>
          <a:p>
            <a:pPr lvl="1"/>
            <a:r>
              <a:rPr lang="en-US" dirty="0" smtClean="0"/>
              <a:t>Model-based CF (e.g., factorization based)</a:t>
            </a:r>
          </a:p>
          <a:p>
            <a:pPr lvl="1"/>
            <a:r>
              <a:rPr lang="en-US" i="1" dirty="0" smtClean="0"/>
              <a:t>Limitation: </a:t>
            </a:r>
            <a:r>
              <a:rPr lang="en-US" dirty="0" smtClean="0">
                <a:solidFill>
                  <a:srgbClr val="FF0000"/>
                </a:solidFill>
              </a:rPr>
              <a:t>data </a:t>
            </a:r>
            <a:r>
              <a:rPr lang="en-US" dirty="0" err="1" smtClean="0">
                <a:solidFill>
                  <a:srgbClr val="FF0000"/>
                </a:solidFill>
              </a:rPr>
              <a:t>sparsity</a:t>
            </a:r>
            <a:r>
              <a:rPr lang="en-US" dirty="0" smtClean="0">
                <a:solidFill>
                  <a:srgbClr val="FF0000"/>
                </a:solidFill>
              </a:rPr>
              <a:t>, cold-start problem</a:t>
            </a:r>
          </a:p>
          <a:p>
            <a:r>
              <a:rPr lang="en-US" dirty="0" smtClean="0">
                <a:solidFill>
                  <a:srgbClr val="011C9A"/>
                </a:solidFill>
              </a:rPr>
              <a:t>Hybrid</a:t>
            </a:r>
            <a:r>
              <a:rPr lang="en-US" dirty="0" smtClean="0"/>
              <a:t> recommender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4650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Tang et al.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Social Recommendation: A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eview.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Social Network Analysis and Mining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2013. Springer.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Matrix Factorization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(MF) 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Low-rank MF on the user-item rating </a:t>
            </a:r>
            <a:r>
              <a:rPr lang="en-US" sz="2800" dirty="0"/>
              <a:t>matrix </a:t>
            </a:r>
            <a:r>
              <a:rPr lang="en-US" sz="2800" b="1" i="1" dirty="0" smtClean="0"/>
              <a:t>R</a:t>
            </a:r>
            <a:endParaRPr lang="en-US" sz="2800" dirty="0" smtClean="0"/>
          </a:p>
          <a:p>
            <a:r>
              <a:rPr lang="en-US" sz="2800" dirty="0" smtClean="0"/>
              <a:t>User preference vector </a:t>
            </a:r>
            <a:r>
              <a:rPr lang="en-US" sz="2800" b="1" i="1" dirty="0" smtClean="0"/>
              <a:t>U</a:t>
            </a:r>
          </a:p>
          <a:p>
            <a:r>
              <a:rPr lang="en-US" sz="2800" dirty="0" smtClean="0"/>
              <a:t>Item characteristic vector </a:t>
            </a:r>
            <a:r>
              <a:rPr lang="en-US" sz="2800" b="1" i="1" dirty="0" smtClean="0"/>
              <a:t>V</a:t>
            </a: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2" y="3579752"/>
            <a:ext cx="2883600" cy="22586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64067" y="3047981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5412" y="3647957"/>
            <a:ext cx="739588" cy="21993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6200000">
            <a:off x="6817659" y="2918080"/>
            <a:ext cx="739588" cy="21993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03357" y="305653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8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95078" y="3056532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sz="28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800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810613" y="4145229"/>
            <a:ext cx="978408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14650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Koren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2000" b="1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sz="2000" b="1" dirty="0" err="1" smtClean="0">
                <a:latin typeface="Times" charset="0"/>
                <a:ea typeface="Times" charset="0"/>
                <a:cs typeface="Times" charset="0"/>
              </a:rPr>
              <a:t>actorizatoin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 Meets the Neighborhood: A Multifaceted Collaborative Filtering Model.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KDD,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2008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5283</TotalTime>
  <Words>3788</Words>
  <Application>Microsoft Macintosh PowerPoint</Application>
  <PresentationFormat>On-screen Show (4:3)</PresentationFormat>
  <Paragraphs>862</Paragraphs>
  <Slides>68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Calibri</vt:lpstr>
      <vt:lpstr>DengXian</vt:lpstr>
      <vt:lpstr>Times</vt:lpstr>
      <vt:lpstr>Wingdings</vt:lpstr>
      <vt:lpstr>宋体</vt:lpstr>
      <vt:lpstr>Arial</vt:lpstr>
      <vt:lpstr>Office Theme</vt:lpstr>
      <vt:lpstr>Data-Driven Behavioral Analytics: Observations, Representations and Models</vt:lpstr>
      <vt:lpstr>I. Mining behavior networks with social and spatiotemporal contexts</vt:lpstr>
      <vt:lpstr>Behavior in Social Networks</vt:lpstr>
      <vt:lpstr>Behavior in Social Networks</vt:lpstr>
      <vt:lpstr>Social Recommender Systems</vt:lpstr>
      <vt:lpstr>Social Recommender Systems</vt:lpstr>
      <vt:lpstr>Traditional Recommender Systems</vt:lpstr>
      <vt:lpstr>Traditional Recommender Systems</vt:lpstr>
      <vt:lpstr>Matrix Factorization (MF) based CF</vt:lpstr>
      <vt:lpstr>Matrix Factorization (MF) based CF</vt:lpstr>
      <vt:lpstr>Social Recommendation</vt:lpstr>
      <vt:lpstr>Memory based Social Recommender</vt:lpstr>
      <vt:lpstr>Memory based Social Recommender</vt:lpstr>
      <vt:lpstr>Memory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Related Work</vt:lpstr>
      <vt:lpstr>Observation: Social Contextual Factors</vt:lpstr>
      <vt:lpstr>Observation: Social Contextual Factors</vt:lpstr>
      <vt:lpstr>Representation: From Contextual Information to Contextual Factors</vt:lpstr>
      <vt:lpstr>Model: ContextMF </vt:lpstr>
      <vt:lpstr>Model: ContextMF</vt:lpstr>
      <vt:lpstr>Model: ContextMF</vt:lpstr>
      <vt:lpstr>Experimental Results</vt:lpstr>
      <vt:lpstr>Observation: Spatial Context</vt:lpstr>
      <vt:lpstr>Observation: Temporal Context</vt:lpstr>
      <vt:lpstr>Representation: Tensor Sequence</vt:lpstr>
      <vt:lpstr>Challenges: Sparsity and Complexity</vt:lpstr>
      <vt:lpstr>Model: FEMA Flexible Evolutionary Multi-faceted Analysis</vt:lpstr>
      <vt:lpstr>Tensor Perturbation Theory</vt:lpstr>
      <vt:lpstr>Algorithm: FEMA</vt:lpstr>
      <vt:lpstr>Results: FEMA &gt; EMA &gt; EA</vt:lpstr>
      <vt:lpstr>Results: Efficiency</vt:lpstr>
      <vt:lpstr>Demo: Author@Affiliation#Keyword </vt:lpstr>
      <vt:lpstr>Observation: Multiple Domains</vt:lpstr>
      <vt:lpstr>Representation: Star-Structured Graph</vt:lpstr>
      <vt:lpstr>Representation: Social Bridge</vt:lpstr>
      <vt:lpstr>Algorithm: Hybrid Random Walk</vt:lpstr>
      <vt:lpstr>Results</vt:lpstr>
      <vt:lpstr>Results: Insight</vt:lpstr>
      <vt:lpstr>Observation: Multiple Platforms</vt:lpstr>
      <vt:lpstr>Observation: Cross-Platform</vt:lpstr>
      <vt:lpstr>Observation: Partially Overlapped Crowds </vt:lpstr>
      <vt:lpstr>Representation: When NO Transfer</vt:lpstr>
      <vt:lpstr>Algorithm: XPTrans</vt:lpstr>
      <vt:lpstr>Algorithm: XPTrans</vt:lpstr>
      <vt:lpstr>Results: Leveraging Auxiliary Platform Data</vt:lpstr>
      <vt:lpstr>Results: Leveraging Different Latent Spaces</vt:lpstr>
      <vt:lpstr>Results: Where Amazing Happens</vt:lpstr>
      <vt:lpstr>Results: Different Sizes of Latent Spaces </vt:lpstr>
      <vt:lpstr>Summary</vt:lpstr>
      <vt:lpstr>Acknowledgement</vt:lpstr>
      <vt:lpstr>References</vt:lpstr>
      <vt:lpstr>References</vt:lpstr>
      <vt:lpstr>References</vt:lpstr>
      <vt:lpstr>References</vt:lpstr>
      <vt:lpstr>References</vt:lpstr>
      <vt:lpstr>References</vt:lpstr>
      <vt:lpstr>Thank you!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725</cp:revision>
  <cp:lastPrinted>2016-09-15T21:14:20Z</cp:lastPrinted>
  <dcterms:created xsi:type="dcterms:W3CDTF">2016-09-13T14:44:57Z</dcterms:created>
  <dcterms:modified xsi:type="dcterms:W3CDTF">2016-09-22T18:17:51Z</dcterms:modified>
</cp:coreProperties>
</file>